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8"/>
  </p:handoutMasterIdLst>
  <p:sldIdLst>
    <p:sldId id="256" r:id="rId3"/>
    <p:sldId id="432" r:id="rId5"/>
    <p:sldId id="257" r:id="rId6"/>
    <p:sldId id="258" r:id="rId7"/>
    <p:sldId id="270" r:id="rId8"/>
    <p:sldId id="271" r:id="rId9"/>
    <p:sldId id="274" r:id="rId10"/>
    <p:sldId id="273" r:id="rId11"/>
    <p:sldId id="277" r:id="rId12"/>
    <p:sldId id="278" r:id="rId13"/>
    <p:sldId id="279" r:id="rId14"/>
    <p:sldId id="280" r:id="rId15"/>
    <p:sldId id="420" r:id="rId16"/>
    <p:sldId id="281" r:id="rId17"/>
    <p:sldId id="282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283" r:id="rId50"/>
    <p:sldId id="421" r:id="rId51"/>
    <p:sldId id="422" r:id="rId52"/>
    <p:sldId id="424" r:id="rId53"/>
    <p:sldId id="425" r:id="rId54"/>
    <p:sldId id="322" r:id="rId55"/>
    <p:sldId id="323" r:id="rId56"/>
    <p:sldId id="324" r:id="rId57"/>
    <p:sldId id="443" r:id="rId58"/>
    <p:sldId id="325" r:id="rId59"/>
    <p:sldId id="326" r:id="rId60"/>
    <p:sldId id="439" r:id="rId61"/>
    <p:sldId id="427" r:id="rId62"/>
    <p:sldId id="327" r:id="rId63"/>
    <p:sldId id="328" r:id="rId64"/>
    <p:sldId id="329" r:id="rId65"/>
    <p:sldId id="330" r:id="rId66"/>
    <p:sldId id="334" r:id="rId67"/>
    <p:sldId id="335" r:id="rId68"/>
    <p:sldId id="336" r:id="rId69"/>
    <p:sldId id="428" r:id="rId70"/>
    <p:sldId id="337" r:id="rId71"/>
    <p:sldId id="338" r:id="rId72"/>
    <p:sldId id="331" r:id="rId73"/>
    <p:sldId id="339" r:id="rId74"/>
    <p:sldId id="429" r:id="rId75"/>
    <p:sldId id="340" r:id="rId76"/>
    <p:sldId id="341" r:id="rId77"/>
    <p:sldId id="342" r:id="rId78"/>
    <p:sldId id="344" r:id="rId79"/>
    <p:sldId id="430" r:id="rId80"/>
    <p:sldId id="347" r:id="rId81"/>
    <p:sldId id="345" r:id="rId82"/>
    <p:sldId id="346" r:id="rId83"/>
    <p:sldId id="348" r:id="rId84"/>
    <p:sldId id="431" r:id="rId85"/>
    <p:sldId id="349" r:id="rId86"/>
    <p:sldId id="351" r:id="rId87"/>
    <p:sldId id="352" r:id="rId88"/>
    <p:sldId id="353" r:id="rId89"/>
    <p:sldId id="354" r:id="rId90"/>
    <p:sldId id="440" r:id="rId91"/>
    <p:sldId id="433" r:id="rId92"/>
    <p:sldId id="434" r:id="rId93"/>
    <p:sldId id="435" r:id="rId94"/>
    <p:sldId id="436" r:id="rId95"/>
    <p:sldId id="437" r:id="rId96"/>
    <p:sldId id="441" r:id="rId97"/>
    <p:sldId id="438" r:id="rId98"/>
    <p:sldId id="442" r:id="rId99"/>
    <p:sldId id="355" r:id="rId100"/>
    <p:sldId id="356" r:id="rId101"/>
    <p:sldId id="360" r:id="rId102"/>
    <p:sldId id="444" r:id="rId103"/>
    <p:sldId id="357" r:id="rId104"/>
    <p:sldId id="358" r:id="rId105"/>
    <p:sldId id="359" r:id="rId106"/>
    <p:sldId id="361" r:id="rId107"/>
    <p:sldId id="445" r:id="rId108"/>
    <p:sldId id="332" r:id="rId109"/>
    <p:sldId id="333" r:id="rId110"/>
    <p:sldId id="362" r:id="rId111"/>
    <p:sldId id="363" r:id="rId112"/>
    <p:sldId id="364" r:id="rId113"/>
    <p:sldId id="446" r:id="rId114"/>
    <p:sldId id="368" r:id="rId115"/>
    <p:sldId id="369" r:id="rId116"/>
    <p:sldId id="370" r:id="rId117"/>
    <p:sldId id="371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</p:sldIdLst>
  <p:sldSz cx="12192000" cy="6858000"/>
  <p:notesSz cx="7010400" cy="9296400"/>
  <p:custDataLst>
    <p:tags r:id="rId1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0000FF"/>
    <a:srgbClr val="000099"/>
    <a:srgbClr val="0000CC"/>
    <a:srgbClr val="FF99FF"/>
    <a:srgbClr val="66FF66"/>
    <a:srgbClr val="FFFF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406" autoAdjust="0"/>
    <p:restoredTop sz="85302" autoAdjust="0"/>
  </p:normalViewPr>
  <p:slideViewPr>
    <p:cSldViewPr showGuides="1">
      <p:cViewPr varScale="1">
        <p:scale>
          <a:sx n="96" d="100"/>
          <a:sy n="96" d="100"/>
        </p:scale>
        <p:origin x="-882" y="-108"/>
      </p:cViewPr>
      <p:guideLst>
        <p:guide orient="horz" pos="2114"/>
        <p:guide pos="38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56" d="100"/>
          <a:sy n="56" d="100"/>
        </p:scale>
        <p:origin x="-1830" y="-96"/>
      </p:cViewPr>
      <p:guideLst>
        <p:guide orient="horz" pos="2866"/>
        <p:guide pos="22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982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宋体" panose="02010600030101010101" pitchFamily="2" charset="-122"/>
              </a:defRPr>
            </a:lvl1pPr>
          </a:lstStyle>
          <a:p>
            <a:fld id="{E4C64EE1-592A-45A9-9E8D-8A110C604C90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en-US" altLang="zh-CN" smtClean="0"/>
              <a:t>5656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宋体" panose="02010600030101010101" pitchFamily="2" charset="-122"/>
              </a:defRPr>
            </a:lvl1pPr>
          </a:lstStyle>
          <a:p>
            <a:fld id="{8DA2099C-E03D-4BEA-80BD-EC59252D8E32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96C443-04BC-4639-B5F7-E14A7E3E0041}" type="slidenum">
              <a:rPr lang="zh-CN" altLang="en-US"/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4D0-8139-4735-AB33-F3E41ABD7C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72F91-BA51-4FF1-8177-B507BC3FE6B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8" descr="Gold bar"/>
          <p:cNvSpPr>
            <a:spLocks noChangeArrowheads="1"/>
          </p:cNvSpPr>
          <p:nvPr userDrawn="1"/>
        </p:nvSpPr>
        <p:spPr bwMode="auto">
          <a:xfrm>
            <a:off x="407368" y="3587427"/>
            <a:ext cx="3783219" cy="20161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9" descr="Orange bar"/>
          <p:cNvSpPr>
            <a:spLocks noChangeArrowheads="1"/>
          </p:cNvSpPr>
          <p:nvPr userDrawn="1"/>
        </p:nvSpPr>
        <p:spPr bwMode="auto">
          <a:xfrm>
            <a:off x="4190587" y="3587427"/>
            <a:ext cx="3900413" cy="20161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10" descr="Slate bar"/>
          <p:cNvSpPr>
            <a:spLocks noChangeArrowheads="1"/>
          </p:cNvSpPr>
          <p:nvPr userDrawn="1"/>
        </p:nvSpPr>
        <p:spPr bwMode="auto">
          <a:xfrm>
            <a:off x="8091000" y="3587427"/>
            <a:ext cx="3621624" cy="201613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3333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133979"/>
            <a:ext cx="11158415" cy="4934173"/>
          </a:xfrm>
        </p:spPr>
        <p:txBody>
          <a:bodyPr/>
          <a:lstStyle>
            <a:lvl1pPr>
              <a:lnSpc>
                <a:spcPct val="110000"/>
              </a:lnSpc>
              <a:spcBef>
                <a:spcPts val="600"/>
              </a:spcBef>
              <a:defRPr sz="3200" b="1">
                <a:solidFill>
                  <a:schemeClr val="tx1"/>
                </a:solidFill>
                <a:latin typeface="+mn-lt"/>
                <a:ea typeface="黑体" panose="02010609060101010101" pitchFamily="2" charset="-122"/>
              </a:defRPr>
            </a:lvl1pPr>
            <a:lvl2pPr>
              <a:lnSpc>
                <a:spcPct val="110000"/>
              </a:lnSpc>
              <a:spcBef>
                <a:spcPts val="600"/>
              </a:spcBef>
              <a:defRPr sz="2800" b="1">
                <a:solidFill>
                  <a:schemeClr val="tx1"/>
                </a:solidFill>
                <a:latin typeface="+mn-lt"/>
                <a:ea typeface="黑体" panose="02010609060101010101" pitchFamily="2" charset="-122"/>
              </a:defRPr>
            </a:lvl2pPr>
            <a:lvl3pPr>
              <a:lnSpc>
                <a:spcPct val="110000"/>
              </a:lnSpc>
              <a:spcBef>
                <a:spcPts val="600"/>
              </a:spcBef>
              <a:defRPr sz="2400" b="1">
                <a:solidFill>
                  <a:schemeClr val="tx1"/>
                </a:solidFill>
                <a:latin typeface="+mn-lt"/>
                <a:ea typeface="黑体" panose="02010609060101010101" pitchFamily="2" charset="-122"/>
              </a:defRPr>
            </a:lvl3pPr>
            <a:lvl4pPr>
              <a:lnSpc>
                <a:spcPct val="110000"/>
              </a:lnSpc>
              <a:spcBef>
                <a:spcPts val="600"/>
              </a:spcBef>
              <a:defRPr sz="2000" b="1">
                <a:solidFill>
                  <a:schemeClr val="tx1"/>
                </a:solidFill>
                <a:latin typeface="+mn-lt"/>
                <a:ea typeface="黑体" panose="02010609060101010101" pitchFamily="2" charset="-122"/>
              </a:defRPr>
            </a:lvl4pPr>
            <a:lvl5pPr>
              <a:lnSpc>
                <a:spcPct val="110000"/>
              </a:lnSpc>
              <a:spcBef>
                <a:spcPts val="600"/>
              </a:spcBef>
              <a:defRPr sz="2000" b="1">
                <a:solidFill>
                  <a:schemeClr val="tx1"/>
                </a:solidFill>
                <a:latin typeface="+mn-lt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C79822-BC0D-4DE8-A7E5-90A3732A2B82}" type="slidenum">
              <a:rPr lang="zh-CN" altLang="en-US"/>
            </a:fld>
            <a:endParaRPr lang="en-US" altLang="zh-CN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609601" y="1052736"/>
            <a:ext cx="1115841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9553" y="57415"/>
            <a:ext cx="2679449" cy="949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950028" y="57415"/>
            <a:ext cx="906612" cy="859259"/>
          </a:xfrm>
          <a:prstGeom prst="rect">
            <a:avLst/>
          </a:prstGeom>
        </p:spPr>
      </p:pic>
      <p:sp>
        <p:nvSpPr>
          <p:cNvPr id="9" name="Rectangle 7" descr="Gold bar"/>
          <p:cNvSpPr>
            <a:spLocks noChangeArrowheads="1"/>
          </p:cNvSpPr>
          <p:nvPr userDrawn="1"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Rectangle 9" descr="Orange bar"/>
          <p:cNvSpPr>
            <a:spLocks noChangeArrowheads="1"/>
          </p:cNvSpPr>
          <p:nvPr userDrawn="1"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10" descr="Slate bar"/>
          <p:cNvSpPr>
            <a:spLocks noChangeArrowheads="1"/>
          </p:cNvSpPr>
          <p:nvPr userDrawn="1"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B4D0-8139-4735-AB33-F3E41ABD7C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72F91-BA51-4FF1-8177-B507BC3FE6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480.xml"/><Relationship Id="rId24" Type="http://schemas.openxmlformats.org/officeDocument/2006/relationships/tags" Target="../tags/tag479.xml"/><Relationship Id="rId23" Type="http://schemas.openxmlformats.org/officeDocument/2006/relationships/tags" Target="../tags/tag478.xml"/><Relationship Id="rId22" Type="http://schemas.openxmlformats.org/officeDocument/2006/relationships/tags" Target="../tags/tag477.xml"/><Relationship Id="rId21" Type="http://schemas.openxmlformats.org/officeDocument/2006/relationships/tags" Target="../tags/tag476.xml"/><Relationship Id="rId20" Type="http://schemas.openxmlformats.org/officeDocument/2006/relationships/tags" Target="../tags/tag475.xml"/><Relationship Id="rId2" Type="http://schemas.openxmlformats.org/officeDocument/2006/relationships/tags" Target="../tags/tag457.xml"/><Relationship Id="rId19" Type="http://schemas.openxmlformats.org/officeDocument/2006/relationships/tags" Target="../tags/tag474.xml"/><Relationship Id="rId18" Type="http://schemas.openxmlformats.org/officeDocument/2006/relationships/tags" Target="../tags/tag473.xml"/><Relationship Id="rId17" Type="http://schemas.openxmlformats.org/officeDocument/2006/relationships/tags" Target="../tags/tag472.xml"/><Relationship Id="rId16" Type="http://schemas.openxmlformats.org/officeDocument/2006/relationships/tags" Target="../tags/tag471.xml"/><Relationship Id="rId15" Type="http://schemas.openxmlformats.org/officeDocument/2006/relationships/tags" Target="../tags/tag470.xml"/><Relationship Id="rId14" Type="http://schemas.openxmlformats.org/officeDocument/2006/relationships/tags" Target="../tags/tag469.xml"/><Relationship Id="rId13" Type="http://schemas.openxmlformats.org/officeDocument/2006/relationships/tags" Target="../tags/tag468.xml"/><Relationship Id="rId12" Type="http://schemas.openxmlformats.org/officeDocument/2006/relationships/tags" Target="../tags/tag467.xml"/><Relationship Id="rId11" Type="http://schemas.openxmlformats.org/officeDocument/2006/relationships/tags" Target="../tags/tag466.xml"/><Relationship Id="rId10" Type="http://schemas.openxmlformats.org/officeDocument/2006/relationships/tags" Target="../tags/tag465.xml"/><Relationship Id="rId1" Type="http://schemas.openxmlformats.org/officeDocument/2006/relationships/tags" Target="../tags/tag456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tags" Target="../tags/tag489.xml"/><Relationship Id="rId8" Type="http://schemas.openxmlformats.org/officeDocument/2006/relationships/tags" Target="../tags/tag488.xml"/><Relationship Id="rId7" Type="http://schemas.openxmlformats.org/officeDocument/2006/relationships/tags" Target="../tags/tag487.xml"/><Relationship Id="rId6" Type="http://schemas.openxmlformats.org/officeDocument/2006/relationships/tags" Target="../tags/tag486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530.xml"/><Relationship Id="rId5" Type="http://schemas.openxmlformats.org/officeDocument/2006/relationships/tags" Target="../tags/tag485.xml"/><Relationship Id="rId49" Type="http://schemas.openxmlformats.org/officeDocument/2006/relationships/tags" Target="../tags/tag529.xml"/><Relationship Id="rId48" Type="http://schemas.openxmlformats.org/officeDocument/2006/relationships/tags" Target="../tags/tag528.xml"/><Relationship Id="rId47" Type="http://schemas.openxmlformats.org/officeDocument/2006/relationships/tags" Target="../tags/tag527.xml"/><Relationship Id="rId46" Type="http://schemas.openxmlformats.org/officeDocument/2006/relationships/tags" Target="../tags/tag526.xml"/><Relationship Id="rId45" Type="http://schemas.openxmlformats.org/officeDocument/2006/relationships/tags" Target="../tags/tag525.xml"/><Relationship Id="rId44" Type="http://schemas.openxmlformats.org/officeDocument/2006/relationships/tags" Target="../tags/tag524.xml"/><Relationship Id="rId43" Type="http://schemas.openxmlformats.org/officeDocument/2006/relationships/tags" Target="../tags/tag523.xml"/><Relationship Id="rId42" Type="http://schemas.openxmlformats.org/officeDocument/2006/relationships/tags" Target="../tags/tag522.xml"/><Relationship Id="rId41" Type="http://schemas.openxmlformats.org/officeDocument/2006/relationships/tags" Target="../tags/tag521.xml"/><Relationship Id="rId40" Type="http://schemas.openxmlformats.org/officeDocument/2006/relationships/tags" Target="../tags/tag520.xml"/><Relationship Id="rId4" Type="http://schemas.openxmlformats.org/officeDocument/2006/relationships/tags" Target="../tags/tag484.xml"/><Relationship Id="rId39" Type="http://schemas.openxmlformats.org/officeDocument/2006/relationships/tags" Target="../tags/tag519.xml"/><Relationship Id="rId38" Type="http://schemas.openxmlformats.org/officeDocument/2006/relationships/tags" Target="../tags/tag518.xml"/><Relationship Id="rId37" Type="http://schemas.openxmlformats.org/officeDocument/2006/relationships/tags" Target="../tags/tag517.xml"/><Relationship Id="rId36" Type="http://schemas.openxmlformats.org/officeDocument/2006/relationships/tags" Target="../tags/tag516.xml"/><Relationship Id="rId35" Type="http://schemas.openxmlformats.org/officeDocument/2006/relationships/tags" Target="../tags/tag515.xml"/><Relationship Id="rId34" Type="http://schemas.openxmlformats.org/officeDocument/2006/relationships/tags" Target="../tags/tag514.xml"/><Relationship Id="rId33" Type="http://schemas.openxmlformats.org/officeDocument/2006/relationships/tags" Target="../tags/tag513.xml"/><Relationship Id="rId32" Type="http://schemas.openxmlformats.org/officeDocument/2006/relationships/tags" Target="../tags/tag512.xml"/><Relationship Id="rId31" Type="http://schemas.openxmlformats.org/officeDocument/2006/relationships/tags" Target="../tags/tag511.xml"/><Relationship Id="rId30" Type="http://schemas.openxmlformats.org/officeDocument/2006/relationships/tags" Target="../tags/tag510.xml"/><Relationship Id="rId3" Type="http://schemas.openxmlformats.org/officeDocument/2006/relationships/tags" Target="../tags/tag483.xml"/><Relationship Id="rId29" Type="http://schemas.openxmlformats.org/officeDocument/2006/relationships/tags" Target="../tags/tag509.xml"/><Relationship Id="rId28" Type="http://schemas.openxmlformats.org/officeDocument/2006/relationships/tags" Target="../tags/tag508.xml"/><Relationship Id="rId27" Type="http://schemas.openxmlformats.org/officeDocument/2006/relationships/tags" Target="../tags/tag507.xml"/><Relationship Id="rId26" Type="http://schemas.openxmlformats.org/officeDocument/2006/relationships/tags" Target="../tags/tag506.xml"/><Relationship Id="rId25" Type="http://schemas.openxmlformats.org/officeDocument/2006/relationships/tags" Target="../tags/tag505.xml"/><Relationship Id="rId24" Type="http://schemas.openxmlformats.org/officeDocument/2006/relationships/tags" Target="../tags/tag504.xml"/><Relationship Id="rId23" Type="http://schemas.openxmlformats.org/officeDocument/2006/relationships/tags" Target="../tags/tag503.xml"/><Relationship Id="rId22" Type="http://schemas.openxmlformats.org/officeDocument/2006/relationships/tags" Target="../tags/tag502.xml"/><Relationship Id="rId21" Type="http://schemas.openxmlformats.org/officeDocument/2006/relationships/tags" Target="../tags/tag501.xml"/><Relationship Id="rId20" Type="http://schemas.openxmlformats.org/officeDocument/2006/relationships/tags" Target="../tags/tag500.xml"/><Relationship Id="rId2" Type="http://schemas.openxmlformats.org/officeDocument/2006/relationships/tags" Target="../tags/tag482.xml"/><Relationship Id="rId19" Type="http://schemas.openxmlformats.org/officeDocument/2006/relationships/tags" Target="../tags/tag499.xml"/><Relationship Id="rId18" Type="http://schemas.openxmlformats.org/officeDocument/2006/relationships/tags" Target="../tags/tag498.xml"/><Relationship Id="rId17" Type="http://schemas.openxmlformats.org/officeDocument/2006/relationships/tags" Target="../tags/tag497.xml"/><Relationship Id="rId16" Type="http://schemas.openxmlformats.org/officeDocument/2006/relationships/tags" Target="../tags/tag496.xml"/><Relationship Id="rId15" Type="http://schemas.openxmlformats.org/officeDocument/2006/relationships/tags" Target="../tags/tag495.xml"/><Relationship Id="rId14" Type="http://schemas.openxmlformats.org/officeDocument/2006/relationships/tags" Target="../tags/tag494.xml"/><Relationship Id="rId13" Type="http://schemas.openxmlformats.org/officeDocument/2006/relationships/tags" Target="../tags/tag493.xml"/><Relationship Id="rId12" Type="http://schemas.openxmlformats.org/officeDocument/2006/relationships/tags" Target="../tags/tag492.xml"/><Relationship Id="rId11" Type="http://schemas.openxmlformats.org/officeDocument/2006/relationships/tags" Target="../tags/tag491.xml"/><Relationship Id="rId10" Type="http://schemas.openxmlformats.org/officeDocument/2006/relationships/tags" Target="../tags/tag490.xml"/><Relationship Id="rId1" Type="http://schemas.openxmlformats.org/officeDocument/2006/relationships/tags" Target="../tags/tag48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2.xml"/><Relationship Id="rId1" Type="http://schemas.openxmlformats.org/officeDocument/2006/relationships/tags" Target="../tags/tag53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3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542.xml"/><Relationship Id="rId8" Type="http://schemas.openxmlformats.org/officeDocument/2006/relationships/tags" Target="../tags/tag541.xml"/><Relationship Id="rId7" Type="http://schemas.openxmlformats.org/officeDocument/2006/relationships/tags" Target="../tags/tag540.xml"/><Relationship Id="rId6" Type="http://schemas.openxmlformats.org/officeDocument/2006/relationships/tags" Target="../tags/tag539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584.xml"/><Relationship Id="rId50" Type="http://schemas.openxmlformats.org/officeDocument/2006/relationships/tags" Target="../tags/tag583.xml"/><Relationship Id="rId5" Type="http://schemas.openxmlformats.org/officeDocument/2006/relationships/tags" Target="../tags/tag538.xml"/><Relationship Id="rId49" Type="http://schemas.openxmlformats.org/officeDocument/2006/relationships/tags" Target="../tags/tag582.xml"/><Relationship Id="rId48" Type="http://schemas.openxmlformats.org/officeDocument/2006/relationships/tags" Target="../tags/tag581.xml"/><Relationship Id="rId47" Type="http://schemas.openxmlformats.org/officeDocument/2006/relationships/tags" Target="../tags/tag580.xml"/><Relationship Id="rId46" Type="http://schemas.openxmlformats.org/officeDocument/2006/relationships/tags" Target="../tags/tag579.xml"/><Relationship Id="rId45" Type="http://schemas.openxmlformats.org/officeDocument/2006/relationships/tags" Target="../tags/tag578.xml"/><Relationship Id="rId44" Type="http://schemas.openxmlformats.org/officeDocument/2006/relationships/tags" Target="../tags/tag577.xml"/><Relationship Id="rId43" Type="http://schemas.openxmlformats.org/officeDocument/2006/relationships/tags" Target="../tags/tag576.xml"/><Relationship Id="rId42" Type="http://schemas.openxmlformats.org/officeDocument/2006/relationships/tags" Target="../tags/tag575.xml"/><Relationship Id="rId41" Type="http://schemas.openxmlformats.org/officeDocument/2006/relationships/tags" Target="../tags/tag574.xml"/><Relationship Id="rId40" Type="http://schemas.openxmlformats.org/officeDocument/2006/relationships/tags" Target="../tags/tag573.xml"/><Relationship Id="rId4" Type="http://schemas.openxmlformats.org/officeDocument/2006/relationships/tags" Target="../tags/tag537.xml"/><Relationship Id="rId39" Type="http://schemas.openxmlformats.org/officeDocument/2006/relationships/tags" Target="../tags/tag572.xml"/><Relationship Id="rId38" Type="http://schemas.openxmlformats.org/officeDocument/2006/relationships/tags" Target="../tags/tag571.xml"/><Relationship Id="rId37" Type="http://schemas.openxmlformats.org/officeDocument/2006/relationships/tags" Target="../tags/tag570.xml"/><Relationship Id="rId36" Type="http://schemas.openxmlformats.org/officeDocument/2006/relationships/tags" Target="../tags/tag569.xml"/><Relationship Id="rId35" Type="http://schemas.openxmlformats.org/officeDocument/2006/relationships/tags" Target="../tags/tag568.xml"/><Relationship Id="rId34" Type="http://schemas.openxmlformats.org/officeDocument/2006/relationships/tags" Target="../tags/tag567.xml"/><Relationship Id="rId33" Type="http://schemas.openxmlformats.org/officeDocument/2006/relationships/tags" Target="../tags/tag566.xml"/><Relationship Id="rId32" Type="http://schemas.openxmlformats.org/officeDocument/2006/relationships/tags" Target="../tags/tag565.xml"/><Relationship Id="rId31" Type="http://schemas.openxmlformats.org/officeDocument/2006/relationships/tags" Target="../tags/tag564.xml"/><Relationship Id="rId30" Type="http://schemas.openxmlformats.org/officeDocument/2006/relationships/tags" Target="../tags/tag563.xml"/><Relationship Id="rId3" Type="http://schemas.openxmlformats.org/officeDocument/2006/relationships/tags" Target="../tags/tag536.xml"/><Relationship Id="rId29" Type="http://schemas.openxmlformats.org/officeDocument/2006/relationships/tags" Target="../tags/tag562.xml"/><Relationship Id="rId28" Type="http://schemas.openxmlformats.org/officeDocument/2006/relationships/tags" Target="../tags/tag561.xml"/><Relationship Id="rId27" Type="http://schemas.openxmlformats.org/officeDocument/2006/relationships/tags" Target="../tags/tag560.xml"/><Relationship Id="rId26" Type="http://schemas.openxmlformats.org/officeDocument/2006/relationships/tags" Target="../tags/tag559.xml"/><Relationship Id="rId25" Type="http://schemas.openxmlformats.org/officeDocument/2006/relationships/tags" Target="../tags/tag558.xml"/><Relationship Id="rId24" Type="http://schemas.openxmlformats.org/officeDocument/2006/relationships/tags" Target="../tags/tag557.xml"/><Relationship Id="rId23" Type="http://schemas.openxmlformats.org/officeDocument/2006/relationships/tags" Target="../tags/tag556.xml"/><Relationship Id="rId22" Type="http://schemas.openxmlformats.org/officeDocument/2006/relationships/tags" Target="../tags/tag555.xml"/><Relationship Id="rId21" Type="http://schemas.openxmlformats.org/officeDocument/2006/relationships/tags" Target="../tags/tag554.xml"/><Relationship Id="rId20" Type="http://schemas.openxmlformats.org/officeDocument/2006/relationships/tags" Target="../tags/tag553.xml"/><Relationship Id="rId2" Type="http://schemas.openxmlformats.org/officeDocument/2006/relationships/tags" Target="../tags/tag535.xml"/><Relationship Id="rId19" Type="http://schemas.openxmlformats.org/officeDocument/2006/relationships/tags" Target="../tags/tag552.xml"/><Relationship Id="rId18" Type="http://schemas.openxmlformats.org/officeDocument/2006/relationships/tags" Target="../tags/tag551.xml"/><Relationship Id="rId17" Type="http://schemas.openxmlformats.org/officeDocument/2006/relationships/tags" Target="../tags/tag550.xml"/><Relationship Id="rId16" Type="http://schemas.openxmlformats.org/officeDocument/2006/relationships/tags" Target="../tags/tag549.xml"/><Relationship Id="rId15" Type="http://schemas.openxmlformats.org/officeDocument/2006/relationships/tags" Target="../tags/tag548.xml"/><Relationship Id="rId14" Type="http://schemas.openxmlformats.org/officeDocument/2006/relationships/tags" Target="../tags/tag547.xml"/><Relationship Id="rId13" Type="http://schemas.openxmlformats.org/officeDocument/2006/relationships/tags" Target="../tags/tag546.xml"/><Relationship Id="rId12" Type="http://schemas.openxmlformats.org/officeDocument/2006/relationships/tags" Target="../tags/tag545.xml"/><Relationship Id="rId11" Type="http://schemas.openxmlformats.org/officeDocument/2006/relationships/tags" Target="../tags/tag544.xml"/><Relationship Id="rId10" Type="http://schemas.openxmlformats.org/officeDocument/2006/relationships/tags" Target="../tags/tag543.xml"/><Relationship Id="rId1" Type="http://schemas.openxmlformats.org/officeDocument/2006/relationships/tags" Target="../tags/tag534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92.xml"/><Relationship Id="rId7" Type="http://schemas.openxmlformats.org/officeDocument/2006/relationships/tags" Target="../tags/tag591.xml"/><Relationship Id="rId6" Type="http://schemas.openxmlformats.org/officeDocument/2006/relationships/tags" Target="../tags/tag590.xml"/><Relationship Id="rId5" Type="http://schemas.openxmlformats.org/officeDocument/2006/relationships/tags" Target="../tags/tag589.xml"/><Relationship Id="rId4" Type="http://schemas.openxmlformats.org/officeDocument/2006/relationships/tags" Target="../tags/tag588.xml"/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" Type="http://schemas.openxmlformats.org/officeDocument/2006/relationships/tags" Target="../tags/tag585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626.xml"/><Relationship Id="rId33" Type="http://schemas.openxmlformats.org/officeDocument/2006/relationships/tags" Target="../tags/tag625.xml"/><Relationship Id="rId32" Type="http://schemas.openxmlformats.org/officeDocument/2006/relationships/tags" Target="../tags/tag624.xml"/><Relationship Id="rId31" Type="http://schemas.openxmlformats.org/officeDocument/2006/relationships/tags" Target="../tags/tag623.xml"/><Relationship Id="rId30" Type="http://schemas.openxmlformats.org/officeDocument/2006/relationships/tags" Target="../tags/tag622.xml"/><Relationship Id="rId3" Type="http://schemas.openxmlformats.org/officeDocument/2006/relationships/tags" Target="../tags/tag595.xml"/><Relationship Id="rId29" Type="http://schemas.openxmlformats.org/officeDocument/2006/relationships/tags" Target="../tags/tag621.xml"/><Relationship Id="rId28" Type="http://schemas.openxmlformats.org/officeDocument/2006/relationships/tags" Target="../tags/tag620.xml"/><Relationship Id="rId27" Type="http://schemas.openxmlformats.org/officeDocument/2006/relationships/tags" Target="../tags/tag619.xml"/><Relationship Id="rId26" Type="http://schemas.openxmlformats.org/officeDocument/2006/relationships/tags" Target="../tags/tag618.xml"/><Relationship Id="rId25" Type="http://schemas.openxmlformats.org/officeDocument/2006/relationships/tags" Target="../tags/tag617.xml"/><Relationship Id="rId24" Type="http://schemas.openxmlformats.org/officeDocument/2006/relationships/tags" Target="../tags/tag616.xml"/><Relationship Id="rId23" Type="http://schemas.openxmlformats.org/officeDocument/2006/relationships/tags" Target="../tags/tag615.xml"/><Relationship Id="rId22" Type="http://schemas.openxmlformats.org/officeDocument/2006/relationships/tags" Target="../tags/tag614.xml"/><Relationship Id="rId21" Type="http://schemas.openxmlformats.org/officeDocument/2006/relationships/tags" Target="../tags/tag613.xml"/><Relationship Id="rId20" Type="http://schemas.openxmlformats.org/officeDocument/2006/relationships/tags" Target="../tags/tag612.xml"/><Relationship Id="rId2" Type="http://schemas.openxmlformats.org/officeDocument/2006/relationships/tags" Target="../tags/tag594.xml"/><Relationship Id="rId19" Type="http://schemas.openxmlformats.org/officeDocument/2006/relationships/tags" Target="../tags/tag611.xml"/><Relationship Id="rId18" Type="http://schemas.openxmlformats.org/officeDocument/2006/relationships/tags" Target="../tags/tag610.xml"/><Relationship Id="rId17" Type="http://schemas.openxmlformats.org/officeDocument/2006/relationships/tags" Target="../tags/tag609.xml"/><Relationship Id="rId16" Type="http://schemas.openxmlformats.org/officeDocument/2006/relationships/tags" Target="../tags/tag608.xml"/><Relationship Id="rId15" Type="http://schemas.openxmlformats.org/officeDocument/2006/relationships/tags" Target="../tags/tag607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tags" Target="../tags/tag593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0" Type="http://schemas.openxmlformats.org/officeDocument/2006/relationships/slideLayout" Target="../slideLayouts/slideLayout2.xml"/><Relationship Id="rId6" Type="http://schemas.openxmlformats.org/officeDocument/2006/relationships/tags" Target="../tags/tag635.xml"/><Relationship Id="rId59" Type="http://schemas.openxmlformats.org/officeDocument/2006/relationships/tags" Target="../tags/tag688.xml"/><Relationship Id="rId58" Type="http://schemas.openxmlformats.org/officeDocument/2006/relationships/tags" Target="../tags/tag687.xml"/><Relationship Id="rId57" Type="http://schemas.openxmlformats.org/officeDocument/2006/relationships/tags" Target="../tags/tag686.xml"/><Relationship Id="rId56" Type="http://schemas.openxmlformats.org/officeDocument/2006/relationships/tags" Target="../tags/tag685.xml"/><Relationship Id="rId55" Type="http://schemas.openxmlformats.org/officeDocument/2006/relationships/tags" Target="../tags/tag684.xml"/><Relationship Id="rId54" Type="http://schemas.openxmlformats.org/officeDocument/2006/relationships/tags" Target="../tags/tag683.xml"/><Relationship Id="rId53" Type="http://schemas.openxmlformats.org/officeDocument/2006/relationships/tags" Target="../tags/tag682.xml"/><Relationship Id="rId52" Type="http://schemas.openxmlformats.org/officeDocument/2006/relationships/tags" Target="../tags/tag681.xml"/><Relationship Id="rId51" Type="http://schemas.openxmlformats.org/officeDocument/2006/relationships/tags" Target="../tags/tag680.xml"/><Relationship Id="rId50" Type="http://schemas.openxmlformats.org/officeDocument/2006/relationships/tags" Target="../tags/tag679.xml"/><Relationship Id="rId5" Type="http://schemas.openxmlformats.org/officeDocument/2006/relationships/tags" Target="../tags/tag634.xml"/><Relationship Id="rId49" Type="http://schemas.openxmlformats.org/officeDocument/2006/relationships/tags" Target="../tags/tag678.xml"/><Relationship Id="rId48" Type="http://schemas.openxmlformats.org/officeDocument/2006/relationships/tags" Target="../tags/tag677.xml"/><Relationship Id="rId47" Type="http://schemas.openxmlformats.org/officeDocument/2006/relationships/tags" Target="../tags/tag676.xml"/><Relationship Id="rId46" Type="http://schemas.openxmlformats.org/officeDocument/2006/relationships/tags" Target="../tags/tag675.xml"/><Relationship Id="rId45" Type="http://schemas.openxmlformats.org/officeDocument/2006/relationships/tags" Target="../tags/tag674.xml"/><Relationship Id="rId44" Type="http://schemas.openxmlformats.org/officeDocument/2006/relationships/tags" Target="../tags/tag673.xml"/><Relationship Id="rId43" Type="http://schemas.openxmlformats.org/officeDocument/2006/relationships/tags" Target="../tags/tag672.xml"/><Relationship Id="rId42" Type="http://schemas.openxmlformats.org/officeDocument/2006/relationships/tags" Target="../tags/tag671.xml"/><Relationship Id="rId41" Type="http://schemas.openxmlformats.org/officeDocument/2006/relationships/tags" Target="../tags/tag670.xml"/><Relationship Id="rId40" Type="http://schemas.openxmlformats.org/officeDocument/2006/relationships/tags" Target="../tags/tag669.xml"/><Relationship Id="rId4" Type="http://schemas.openxmlformats.org/officeDocument/2006/relationships/tags" Target="../tags/tag633.xml"/><Relationship Id="rId39" Type="http://schemas.openxmlformats.org/officeDocument/2006/relationships/tags" Target="../tags/tag668.xml"/><Relationship Id="rId38" Type="http://schemas.openxmlformats.org/officeDocument/2006/relationships/tags" Target="../tags/tag667.xml"/><Relationship Id="rId37" Type="http://schemas.openxmlformats.org/officeDocument/2006/relationships/tags" Target="../tags/tag666.xml"/><Relationship Id="rId36" Type="http://schemas.openxmlformats.org/officeDocument/2006/relationships/tags" Target="../tags/tag665.xml"/><Relationship Id="rId35" Type="http://schemas.openxmlformats.org/officeDocument/2006/relationships/tags" Target="../tags/tag664.xml"/><Relationship Id="rId34" Type="http://schemas.openxmlformats.org/officeDocument/2006/relationships/tags" Target="../tags/tag663.xml"/><Relationship Id="rId33" Type="http://schemas.openxmlformats.org/officeDocument/2006/relationships/tags" Target="../tags/tag662.xml"/><Relationship Id="rId32" Type="http://schemas.openxmlformats.org/officeDocument/2006/relationships/tags" Target="../tags/tag661.xml"/><Relationship Id="rId31" Type="http://schemas.openxmlformats.org/officeDocument/2006/relationships/tags" Target="../tags/tag660.xml"/><Relationship Id="rId30" Type="http://schemas.openxmlformats.org/officeDocument/2006/relationships/tags" Target="../tags/tag659.xml"/><Relationship Id="rId3" Type="http://schemas.openxmlformats.org/officeDocument/2006/relationships/tags" Target="../tags/tag632.xml"/><Relationship Id="rId29" Type="http://schemas.openxmlformats.org/officeDocument/2006/relationships/tags" Target="../tags/tag658.xml"/><Relationship Id="rId28" Type="http://schemas.openxmlformats.org/officeDocument/2006/relationships/tags" Target="../tags/tag657.xml"/><Relationship Id="rId27" Type="http://schemas.openxmlformats.org/officeDocument/2006/relationships/tags" Target="../tags/tag656.xml"/><Relationship Id="rId26" Type="http://schemas.openxmlformats.org/officeDocument/2006/relationships/tags" Target="../tags/tag655.xml"/><Relationship Id="rId25" Type="http://schemas.openxmlformats.org/officeDocument/2006/relationships/tags" Target="../tags/tag654.xml"/><Relationship Id="rId24" Type="http://schemas.openxmlformats.org/officeDocument/2006/relationships/tags" Target="../tags/tag653.xml"/><Relationship Id="rId23" Type="http://schemas.openxmlformats.org/officeDocument/2006/relationships/tags" Target="../tags/tag652.xml"/><Relationship Id="rId22" Type="http://schemas.openxmlformats.org/officeDocument/2006/relationships/tags" Target="../tags/tag651.xml"/><Relationship Id="rId21" Type="http://schemas.openxmlformats.org/officeDocument/2006/relationships/tags" Target="../tags/tag650.xml"/><Relationship Id="rId20" Type="http://schemas.openxmlformats.org/officeDocument/2006/relationships/tags" Target="../tags/tag649.xml"/><Relationship Id="rId2" Type="http://schemas.openxmlformats.org/officeDocument/2006/relationships/tags" Target="../tags/tag631.xml"/><Relationship Id="rId19" Type="http://schemas.openxmlformats.org/officeDocument/2006/relationships/tags" Target="../tags/tag648.xml"/><Relationship Id="rId18" Type="http://schemas.openxmlformats.org/officeDocument/2006/relationships/tags" Target="../tags/tag647.xml"/><Relationship Id="rId17" Type="http://schemas.openxmlformats.org/officeDocument/2006/relationships/tags" Target="../tags/tag646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697.xml"/><Relationship Id="rId84" Type="http://schemas.openxmlformats.org/officeDocument/2006/relationships/slideLayout" Target="../slideLayouts/slideLayout2.xml"/><Relationship Id="rId83" Type="http://schemas.openxmlformats.org/officeDocument/2006/relationships/tags" Target="../tags/tag771.xml"/><Relationship Id="rId82" Type="http://schemas.openxmlformats.org/officeDocument/2006/relationships/tags" Target="../tags/tag770.xml"/><Relationship Id="rId81" Type="http://schemas.openxmlformats.org/officeDocument/2006/relationships/tags" Target="../tags/tag769.xml"/><Relationship Id="rId80" Type="http://schemas.openxmlformats.org/officeDocument/2006/relationships/tags" Target="../tags/tag768.xml"/><Relationship Id="rId8" Type="http://schemas.openxmlformats.org/officeDocument/2006/relationships/tags" Target="../tags/tag696.xml"/><Relationship Id="rId79" Type="http://schemas.openxmlformats.org/officeDocument/2006/relationships/tags" Target="../tags/tag767.xml"/><Relationship Id="rId78" Type="http://schemas.openxmlformats.org/officeDocument/2006/relationships/tags" Target="../tags/tag766.xml"/><Relationship Id="rId77" Type="http://schemas.openxmlformats.org/officeDocument/2006/relationships/tags" Target="../tags/tag765.xml"/><Relationship Id="rId76" Type="http://schemas.openxmlformats.org/officeDocument/2006/relationships/tags" Target="../tags/tag764.xml"/><Relationship Id="rId75" Type="http://schemas.openxmlformats.org/officeDocument/2006/relationships/tags" Target="../tags/tag763.xml"/><Relationship Id="rId74" Type="http://schemas.openxmlformats.org/officeDocument/2006/relationships/tags" Target="../tags/tag762.xml"/><Relationship Id="rId73" Type="http://schemas.openxmlformats.org/officeDocument/2006/relationships/tags" Target="../tags/tag761.xml"/><Relationship Id="rId72" Type="http://schemas.openxmlformats.org/officeDocument/2006/relationships/tags" Target="../tags/tag760.xml"/><Relationship Id="rId71" Type="http://schemas.openxmlformats.org/officeDocument/2006/relationships/tags" Target="../tags/tag759.xml"/><Relationship Id="rId70" Type="http://schemas.openxmlformats.org/officeDocument/2006/relationships/tags" Target="../tags/tag758.xml"/><Relationship Id="rId7" Type="http://schemas.openxmlformats.org/officeDocument/2006/relationships/tags" Target="../tags/tag695.xml"/><Relationship Id="rId69" Type="http://schemas.openxmlformats.org/officeDocument/2006/relationships/tags" Target="../tags/tag757.xml"/><Relationship Id="rId68" Type="http://schemas.openxmlformats.org/officeDocument/2006/relationships/tags" Target="../tags/tag756.xml"/><Relationship Id="rId67" Type="http://schemas.openxmlformats.org/officeDocument/2006/relationships/tags" Target="../tags/tag755.xml"/><Relationship Id="rId66" Type="http://schemas.openxmlformats.org/officeDocument/2006/relationships/tags" Target="../tags/tag754.xml"/><Relationship Id="rId65" Type="http://schemas.openxmlformats.org/officeDocument/2006/relationships/tags" Target="../tags/tag753.xml"/><Relationship Id="rId64" Type="http://schemas.openxmlformats.org/officeDocument/2006/relationships/tags" Target="../tags/tag752.xml"/><Relationship Id="rId63" Type="http://schemas.openxmlformats.org/officeDocument/2006/relationships/tags" Target="../tags/tag751.xml"/><Relationship Id="rId62" Type="http://schemas.openxmlformats.org/officeDocument/2006/relationships/tags" Target="../tags/tag750.xml"/><Relationship Id="rId61" Type="http://schemas.openxmlformats.org/officeDocument/2006/relationships/tags" Target="../tags/tag749.xml"/><Relationship Id="rId60" Type="http://schemas.openxmlformats.org/officeDocument/2006/relationships/tags" Target="../tags/tag748.xml"/><Relationship Id="rId6" Type="http://schemas.openxmlformats.org/officeDocument/2006/relationships/tags" Target="../tags/tag694.xml"/><Relationship Id="rId59" Type="http://schemas.openxmlformats.org/officeDocument/2006/relationships/tags" Target="../tags/tag747.xml"/><Relationship Id="rId58" Type="http://schemas.openxmlformats.org/officeDocument/2006/relationships/tags" Target="../tags/tag746.xml"/><Relationship Id="rId57" Type="http://schemas.openxmlformats.org/officeDocument/2006/relationships/tags" Target="../tags/tag745.xml"/><Relationship Id="rId56" Type="http://schemas.openxmlformats.org/officeDocument/2006/relationships/tags" Target="../tags/tag744.xml"/><Relationship Id="rId55" Type="http://schemas.openxmlformats.org/officeDocument/2006/relationships/tags" Target="../tags/tag743.xml"/><Relationship Id="rId54" Type="http://schemas.openxmlformats.org/officeDocument/2006/relationships/tags" Target="../tags/tag742.xml"/><Relationship Id="rId53" Type="http://schemas.openxmlformats.org/officeDocument/2006/relationships/tags" Target="../tags/tag741.xml"/><Relationship Id="rId52" Type="http://schemas.openxmlformats.org/officeDocument/2006/relationships/tags" Target="../tags/tag740.xml"/><Relationship Id="rId51" Type="http://schemas.openxmlformats.org/officeDocument/2006/relationships/tags" Target="../tags/tag739.xml"/><Relationship Id="rId50" Type="http://schemas.openxmlformats.org/officeDocument/2006/relationships/tags" Target="../tags/tag738.xml"/><Relationship Id="rId5" Type="http://schemas.openxmlformats.org/officeDocument/2006/relationships/tags" Target="../tags/tag693.xml"/><Relationship Id="rId49" Type="http://schemas.openxmlformats.org/officeDocument/2006/relationships/tags" Target="../tags/tag737.xml"/><Relationship Id="rId48" Type="http://schemas.openxmlformats.org/officeDocument/2006/relationships/tags" Target="../tags/tag736.xml"/><Relationship Id="rId47" Type="http://schemas.openxmlformats.org/officeDocument/2006/relationships/tags" Target="../tags/tag735.xml"/><Relationship Id="rId46" Type="http://schemas.openxmlformats.org/officeDocument/2006/relationships/tags" Target="../tags/tag734.xml"/><Relationship Id="rId45" Type="http://schemas.openxmlformats.org/officeDocument/2006/relationships/tags" Target="../tags/tag733.xml"/><Relationship Id="rId44" Type="http://schemas.openxmlformats.org/officeDocument/2006/relationships/tags" Target="../tags/tag732.xml"/><Relationship Id="rId43" Type="http://schemas.openxmlformats.org/officeDocument/2006/relationships/tags" Target="../tags/tag731.xml"/><Relationship Id="rId42" Type="http://schemas.openxmlformats.org/officeDocument/2006/relationships/tags" Target="../tags/tag730.xml"/><Relationship Id="rId41" Type="http://schemas.openxmlformats.org/officeDocument/2006/relationships/tags" Target="../tags/tag729.xml"/><Relationship Id="rId40" Type="http://schemas.openxmlformats.org/officeDocument/2006/relationships/tags" Target="../tags/tag728.xml"/><Relationship Id="rId4" Type="http://schemas.openxmlformats.org/officeDocument/2006/relationships/tags" Target="../tags/tag692.xml"/><Relationship Id="rId39" Type="http://schemas.openxmlformats.org/officeDocument/2006/relationships/tags" Target="../tags/tag727.xml"/><Relationship Id="rId38" Type="http://schemas.openxmlformats.org/officeDocument/2006/relationships/tags" Target="../tags/tag726.xml"/><Relationship Id="rId37" Type="http://schemas.openxmlformats.org/officeDocument/2006/relationships/tags" Target="../tags/tag725.xml"/><Relationship Id="rId36" Type="http://schemas.openxmlformats.org/officeDocument/2006/relationships/tags" Target="../tags/tag724.xml"/><Relationship Id="rId35" Type="http://schemas.openxmlformats.org/officeDocument/2006/relationships/tags" Target="../tags/tag723.xml"/><Relationship Id="rId34" Type="http://schemas.openxmlformats.org/officeDocument/2006/relationships/tags" Target="../tags/tag722.xml"/><Relationship Id="rId33" Type="http://schemas.openxmlformats.org/officeDocument/2006/relationships/tags" Target="../tags/tag721.xml"/><Relationship Id="rId32" Type="http://schemas.openxmlformats.org/officeDocument/2006/relationships/tags" Target="../tags/tag720.xml"/><Relationship Id="rId31" Type="http://schemas.openxmlformats.org/officeDocument/2006/relationships/tags" Target="../tags/tag719.xml"/><Relationship Id="rId30" Type="http://schemas.openxmlformats.org/officeDocument/2006/relationships/tags" Target="../tags/tag718.xml"/><Relationship Id="rId3" Type="http://schemas.openxmlformats.org/officeDocument/2006/relationships/tags" Target="../tags/tag691.xml"/><Relationship Id="rId29" Type="http://schemas.openxmlformats.org/officeDocument/2006/relationships/tags" Target="../tags/tag717.xml"/><Relationship Id="rId28" Type="http://schemas.openxmlformats.org/officeDocument/2006/relationships/tags" Target="../tags/tag716.xml"/><Relationship Id="rId27" Type="http://schemas.openxmlformats.org/officeDocument/2006/relationships/tags" Target="../tags/tag715.xml"/><Relationship Id="rId26" Type="http://schemas.openxmlformats.org/officeDocument/2006/relationships/tags" Target="../tags/tag714.xml"/><Relationship Id="rId25" Type="http://schemas.openxmlformats.org/officeDocument/2006/relationships/tags" Target="../tags/tag713.xml"/><Relationship Id="rId24" Type="http://schemas.openxmlformats.org/officeDocument/2006/relationships/tags" Target="../tags/tag712.xml"/><Relationship Id="rId23" Type="http://schemas.openxmlformats.org/officeDocument/2006/relationships/tags" Target="../tags/tag711.xml"/><Relationship Id="rId22" Type="http://schemas.openxmlformats.org/officeDocument/2006/relationships/tags" Target="../tags/tag710.xml"/><Relationship Id="rId21" Type="http://schemas.openxmlformats.org/officeDocument/2006/relationships/tags" Target="../tags/tag709.xml"/><Relationship Id="rId20" Type="http://schemas.openxmlformats.org/officeDocument/2006/relationships/tags" Target="../tags/tag708.xml"/><Relationship Id="rId2" Type="http://schemas.openxmlformats.org/officeDocument/2006/relationships/tags" Target="../tags/tag690.xml"/><Relationship Id="rId19" Type="http://schemas.openxmlformats.org/officeDocument/2006/relationships/tags" Target="../tags/tag707.xml"/><Relationship Id="rId18" Type="http://schemas.openxmlformats.org/officeDocument/2006/relationships/tags" Target="../tags/tag706.xml"/><Relationship Id="rId17" Type="http://schemas.openxmlformats.org/officeDocument/2006/relationships/tags" Target="../tags/tag705.xml"/><Relationship Id="rId16" Type="http://schemas.openxmlformats.org/officeDocument/2006/relationships/tags" Target="../tags/tag704.xml"/><Relationship Id="rId15" Type="http://schemas.openxmlformats.org/officeDocument/2006/relationships/tags" Target="../tags/tag703.xml"/><Relationship Id="rId14" Type="http://schemas.openxmlformats.org/officeDocument/2006/relationships/tags" Target="../tags/tag702.xml"/><Relationship Id="rId13" Type="http://schemas.openxmlformats.org/officeDocument/2006/relationships/tags" Target="../tags/tag701.xml"/><Relationship Id="rId12" Type="http://schemas.openxmlformats.org/officeDocument/2006/relationships/tags" Target="../tags/tag700.xml"/><Relationship Id="rId11" Type="http://schemas.openxmlformats.org/officeDocument/2006/relationships/tags" Target="../tags/tag699.xml"/><Relationship Id="rId10" Type="http://schemas.openxmlformats.org/officeDocument/2006/relationships/tags" Target="../tags/tag698.xml"/><Relationship Id="rId1" Type="http://schemas.openxmlformats.org/officeDocument/2006/relationships/tags" Target="../tags/tag689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tags" Target="../tags/tag780.xml"/><Relationship Id="rId8" Type="http://schemas.openxmlformats.org/officeDocument/2006/relationships/tags" Target="../tags/tag779.xml"/><Relationship Id="rId76" Type="http://schemas.openxmlformats.org/officeDocument/2006/relationships/slideLayout" Target="../slideLayouts/slideLayout2.xml"/><Relationship Id="rId75" Type="http://schemas.openxmlformats.org/officeDocument/2006/relationships/tags" Target="../tags/tag846.xml"/><Relationship Id="rId74" Type="http://schemas.openxmlformats.org/officeDocument/2006/relationships/tags" Target="../tags/tag845.xml"/><Relationship Id="rId73" Type="http://schemas.openxmlformats.org/officeDocument/2006/relationships/tags" Target="../tags/tag844.xml"/><Relationship Id="rId72" Type="http://schemas.openxmlformats.org/officeDocument/2006/relationships/tags" Target="../tags/tag843.xml"/><Relationship Id="rId71" Type="http://schemas.openxmlformats.org/officeDocument/2006/relationships/tags" Target="../tags/tag842.xml"/><Relationship Id="rId70" Type="http://schemas.openxmlformats.org/officeDocument/2006/relationships/tags" Target="../tags/tag841.xml"/><Relationship Id="rId7" Type="http://schemas.openxmlformats.org/officeDocument/2006/relationships/tags" Target="../tags/tag778.xml"/><Relationship Id="rId69" Type="http://schemas.openxmlformats.org/officeDocument/2006/relationships/tags" Target="../tags/tag840.xml"/><Relationship Id="rId68" Type="http://schemas.openxmlformats.org/officeDocument/2006/relationships/tags" Target="../tags/tag839.xml"/><Relationship Id="rId67" Type="http://schemas.openxmlformats.org/officeDocument/2006/relationships/tags" Target="../tags/tag838.xml"/><Relationship Id="rId66" Type="http://schemas.openxmlformats.org/officeDocument/2006/relationships/tags" Target="../tags/tag837.xml"/><Relationship Id="rId65" Type="http://schemas.openxmlformats.org/officeDocument/2006/relationships/tags" Target="../tags/tag836.xml"/><Relationship Id="rId64" Type="http://schemas.openxmlformats.org/officeDocument/2006/relationships/tags" Target="../tags/tag835.xml"/><Relationship Id="rId63" Type="http://schemas.openxmlformats.org/officeDocument/2006/relationships/tags" Target="../tags/tag834.xml"/><Relationship Id="rId62" Type="http://schemas.openxmlformats.org/officeDocument/2006/relationships/tags" Target="../tags/tag833.xml"/><Relationship Id="rId61" Type="http://schemas.openxmlformats.org/officeDocument/2006/relationships/tags" Target="../tags/tag832.xml"/><Relationship Id="rId60" Type="http://schemas.openxmlformats.org/officeDocument/2006/relationships/tags" Target="../tags/tag831.xml"/><Relationship Id="rId6" Type="http://schemas.openxmlformats.org/officeDocument/2006/relationships/tags" Target="../tags/tag777.xml"/><Relationship Id="rId59" Type="http://schemas.openxmlformats.org/officeDocument/2006/relationships/tags" Target="../tags/tag830.xml"/><Relationship Id="rId58" Type="http://schemas.openxmlformats.org/officeDocument/2006/relationships/tags" Target="../tags/tag829.xml"/><Relationship Id="rId57" Type="http://schemas.openxmlformats.org/officeDocument/2006/relationships/tags" Target="../tags/tag828.xml"/><Relationship Id="rId56" Type="http://schemas.openxmlformats.org/officeDocument/2006/relationships/tags" Target="../tags/tag827.xml"/><Relationship Id="rId55" Type="http://schemas.openxmlformats.org/officeDocument/2006/relationships/tags" Target="../tags/tag826.xml"/><Relationship Id="rId54" Type="http://schemas.openxmlformats.org/officeDocument/2006/relationships/tags" Target="../tags/tag825.xml"/><Relationship Id="rId53" Type="http://schemas.openxmlformats.org/officeDocument/2006/relationships/tags" Target="../tags/tag824.xml"/><Relationship Id="rId52" Type="http://schemas.openxmlformats.org/officeDocument/2006/relationships/tags" Target="../tags/tag823.xml"/><Relationship Id="rId51" Type="http://schemas.openxmlformats.org/officeDocument/2006/relationships/tags" Target="../tags/tag822.xml"/><Relationship Id="rId50" Type="http://schemas.openxmlformats.org/officeDocument/2006/relationships/tags" Target="../tags/tag821.xml"/><Relationship Id="rId5" Type="http://schemas.openxmlformats.org/officeDocument/2006/relationships/tags" Target="../tags/tag776.xml"/><Relationship Id="rId49" Type="http://schemas.openxmlformats.org/officeDocument/2006/relationships/tags" Target="../tags/tag820.xml"/><Relationship Id="rId48" Type="http://schemas.openxmlformats.org/officeDocument/2006/relationships/tags" Target="../tags/tag819.xml"/><Relationship Id="rId47" Type="http://schemas.openxmlformats.org/officeDocument/2006/relationships/tags" Target="../tags/tag818.xml"/><Relationship Id="rId46" Type="http://schemas.openxmlformats.org/officeDocument/2006/relationships/tags" Target="../tags/tag817.xml"/><Relationship Id="rId45" Type="http://schemas.openxmlformats.org/officeDocument/2006/relationships/tags" Target="../tags/tag816.xml"/><Relationship Id="rId44" Type="http://schemas.openxmlformats.org/officeDocument/2006/relationships/tags" Target="../tags/tag815.xml"/><Relationship Id="rId43" Type="http://schemas.openxmlformats.org/officeDocument/2006/relationships/tags" Target="../tags/tag814.xml"/><Relationship Id="rId42" Type="http://schemas.openxmlformats.org/officeDocument/2006/relationships/tags" Target="../tags/tag813.xml"/><Relationship Id="rId41" Type="http://schemas.openxmlformats.org/officeDocument/2006/relationships/tags" Target="../tags/tag812.xml"/><Relationship Id="rId40" Type="http://schemas.openxmlformats.org/officeDocument/2006/relationships/tags" Target="../tags/tag811.xml"/><Relationship Id="rId4" Type="http://schemas.openxmlformats.org/officeDocument/2006/relationships/tags" Target="../tags/tag775.xml"/><Relationship Id="rId39" Type="http://schemas.openxmlformats.org/officeDocument/2006/relationships/tags" Target="../tags/tag810.xml"/><Relationship Id="rId38" Type="http://schemas.openxmlformats.org/officeDocument/2006/relationships/tags" Target="../tags/tag809.xml"/><Relationship Id="rId37" Type="http://schemas.openxmlformats.org/officeDocument/2006/relationships/tags" Target="../tags/tag808.xml"/><Relationship Id="rId36" Type="http://schemas.openxmlformats.org/officeDocument/2006/relationships/tags" Target="../tags/tag807.xml"/><Relationship Id="rId35" Type="http://schemas.openxmlformats.org/officeDocument/2006/relationships/tags" Target="../tags/tag806.xml"/><Relationship Id="rId34" Type="http://schemas.openxmlformats.org/officeDocument/2006/relationships/tags" Target="../tags/tag805.xml"/><Relationship Id="rId33" Type="http://schemas.openxmlformats.org/officeDocument/2006/relationships/tags" Target="../tags/tag804.xml"/><Relationship Id="rId32" Type="http://schemas.openxmlformats.org/officeDocument/2006/relationships/tags" Target="../tags/tag803.xml"/><Relationship Id="rId31" Type="http://schemas.openxmlformats.org/officeDocument/2006/relationships/tags" Target="../tags/tag802.xml"/><Relationship Id="rId30" Type="http://schemas.openxmlformats.org/officeDocument/2006/relationships/tags" Target="../tags/tag801.xml"/><Relationship Id="rId3" Type="http://schemas.openxmlformats.org/officeDocument/2006/relationships/tags" Target="../tags/tag774.xml"/><Relationship Id="rId29" Type="http://schemas.openxmlformats.org/officeDocument/2006/relationships/tags" Target="../tags/tag800.xml"/><Relationship Id="rId28" Type="http://schemas.openxmlformats.org/officeDocument/2006/relationships/tags" Target="../tags/tag799.xml"/><Relationship Id="rId27" Type="http://schemas.openxmlformats.org/officeDocument/2006/relationships/tags" Target="../tags/tag798.xml"/><Relationship Id="rId26" Type="http://schemas.openxmlformats.org/officeDocument/2006/relationships/tags" Target="../tags/tag797.xml"/><Relationship Id="rId25" Type="http://schemas.openxmlformats.org/officeDocument/2006/relationships/tags" Target="../tags/tag796.xml"/><Relationship Id="rId24" Type="http://schemas.openxmlformats.org/officeDocument/2006/relationships/tags" Target="../tags/tag795.xml"/><Relationship Id="rId23" Type="http://schemas.openxmlformats.org/officeDocument/2006/relationships/tags" Target="../tags/tag794.xml"/><Relationship Id="rId22" Type="http://schemas.openxmlformats.org/officeDocument/2006/relationships/tags" Target="../tags/tag793.xml"/><Relationship Id="rId21" Type="http://schemas.openxmlformats.org/officeDocument/2006/relationships/tags" Target="../tags/tag792.xml"/><Relationship Id="rId20" Type="http://schemas.openxmlformats.org/officeDocument/2006/relationships/tags" Target="../tags/tag791.xml"/><Relationship Id="rId2" Type="http://schemas.openxmlformats.org/officeDocument/2006/relationships/tags" Target="../tags/tag773.xml"/><Relationship Id="rId19" Type="http://schemas.openxmlformats.org/officeDocument/2006/relationships/tags" Target="../tags/tag790.xml"/><Relationship Id="rId18" Type="http://schemas.openxmlformats.org/officeDocument/2006/relationships/tags" Target="../tags/tag789.xml"/><Relationship Id="rId17" Type="http://schemas.openxmlformats.org/officeDocument/2006/relationships/tags" Target="../tags/tag788.xml"/><Relationship Id="rId16" Type="http://schemas.openxmlformats.org/officeDocument/2006/relationships/tags" Target="../tags/tag787.xml"/><Relationship Id="rId15" Type="http://schemas.openxmlformats.org/officeDocument/2006/relationships/tags" Target="../tags/tag786.xml"/><Relationship Id="rId14" Type="http://schemas.openxmlformats.org/officeDocument/2006/relationships/tags" Target="../tags/tag785.xml"/><Relationship Id="rId13" Type="http://schemas.openxmlformats.org/officeDocument/2006/relationships/tags" Target="../tags/tag784.xml"/><Relationship Id="rId12" Type="http://schemas.openxmlformats.org/officeDocument/2006/relationships/tags" Target="../tags/tag783.xml"/><Relationship Id="rId11" Type="http://schemas.openxmlformats.org/officeDocument/2006/relationships/tags" Target="../tags/tag782.xml"/><Relationship Id="rId10" Type="http://schemas.openxmlformats.org/officeDocument/2006/relationships/tags" Target="../tags/tag781.xml"/><Relationship Id="rId1" Type="http://schemas.openxmlformats.org/officeDocument/2006/relationships/tags" Target="../tags/tag77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tags" Target="../tags/tag855.xml"/><Relationship Id="rId8" Type="http://schemas.openxmlformats.org/officeDocument/2006/relationships/tags" Target="../tags/tag854.xml"/><Relationship Id="rId7" Type="http://schemas.openxmlformats.org/officeDocument/2006/relationships/tags" Target="../tags/tag853.xml"/><Relationship Id="rId6" Type="http://schemas.openxmlformats.org/officeDocument/2006/relationships/tags" Target="../tags/tag852.xml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901.xml"/><Relationship Id="rId54" Type="http://schemas.openxmlformats.org/officeDocument/2006/relationships/tags" Target="../tags/tag900.xml"/><Relationship Id="rId53" Type="http://schemas.openxmlformats.org/officeDocument/2006/relationships/tags" Target="../tags/tag899.xml"/><Relationship Id="rId52" Type="http://schemas.openxmlformats.org/officeDocument/2006/relationships/tags" Target="../tags/tag898.xml"/><Relationship Id="rId51" Type="http://schemas.openxmlformats.org/officeDocument/2006/relationships/tags" Target="../tags/tag897.xml"/><Relationship Id="rId50" Type="http://schemas.openxmlformats.org/officeDocument/2006/relationships/tags" Target="../tags/tag896.xml"/><Relationship Id="rId5" Type="http://schemas.openxmlformats.org/officeDocument/2006/relationships/tags" Target="../tags/tag851.xml"/><Relationship Id="rId49" Type="http://schemas.openxmlformats.org/officeDocument/2006/relationships/tags" Target="../tags/tag895.xml"/><Relationship Id="rId48" Type="http://schemas.openxmlformats.org/officeDocument/2006/relationships/tags" Target="../tags/tag894.xml"/><Relationship Id="rId47" Type="http://schemas.openxmlformats.org/officeDocument/2006/relationships/tags" Target="../tags/tag893.xml"/><Relationship Id="rId46" Type="http://schemas.openxmlformats.org/officeDocument/2006/relationships/tags" Target="../tags/tag892.xml"/><Relationship Id="rId45" Type="http://schemas.openxmlformats.org/officeDocument/2006/relationships/tags" Target="../tags/tag891.xml"/><Relationship Id="rId44" Type="http://schemas.openxmlformats.org/officeDocument/2006/relationships/tags" Target="../tags/tag890.xml"/><Relationship Id="rId43" Type="http://schemas.openxmlformats.org/officeDocument/2006/relationships/tags" Target="../tags/tag889.xml"/><Relationship Id="rId42" Type="http://schemas.openxmlformats.org/officeDocument/2006/relationships/tags" Target="../tags/tag888.xml"/><Relationship Id="rId41" Type="http://schemas.openxmlformats.org/officeDocument/2006/relationships/tags" Target="../tags/tag887.xml"/><Relationship Id="rId40" Type="http://schemas.openxmlformats.org/officeDocument/2006/relationships/tags" Target="../tags/tag886.xml"/><Relationship Id="rId4" Type="http://schemas.openxmlformats.org/officeDocument/2006/relationships/tags" Target="../tags/tag850.xml"/><Relationship Id="rId39" Type="http://schemas.openxmlformats.org/officeDocument/2006/relationships/tags" Target="../tags/tag885.xml"/><Relationship Id="rId38" Type="http://schemas.openxmlformats.org/officeDocument/2006/relationships/tags" Target="../tags/tag884.xml"/><Relationship Id="rId37" Type="http://schemas.openxmlformats.org/officeDocument/2006/relationships/tags" Target="../tags/tag883.xml"/><Relationship Id="rId36" Type="http://schemas.openxmlformats.org/officeDocument/2006/relationships/tags" Target="../tags/tag882.xml"/><Relationship Id="rId35" Type="http://schemas.openxmlformats.org/officeDocument/2006/relationships/tags" Target="../tags/tag881.xml"/><Relationship Id="rId34" Type="http://schemas.openxmlformats.org/officeDocument/2006/relationships/tags" Target="../tags/tag880.xml"/><Relationship Id="rId33" Type="http://schemas.openxmlformats.org/officeDocument/2006/relationships/tags" Target="../tags/tag879.xml"/><Relationship Id="rId32" Type="http://schemas.openxmlformats.org/officeDocument/2006/relationships/tags" Target="../tags/tag878.xml"/><Relationship Id="rId31" Type="http://schemas.openxmlformats.org/officeDocument/2006/relationships/tags" Target="../tags/tag877.xml"/><Relationship Id="rId30" Type="http://schemas.openxmlformats.org/officeDocument/2006/relationships/tags" Target="../tags/tag876.xml"/><Relationship Id="rId3" Type="http://schemas.openxmlformats.org/officeDocument/2006/relationships/tags" Target="../tags/tag849.xml"/><Relationship Id="rId29" Type="http://schemas.openxmlformats.org/officeDocument/2006/relationships/tags" Target="../tags/tag875.xml"/><Relationship Id="rId28" Type="http://schemas.openxmlformats.org/officeDocument/2006/relationships/tags" Target="../tags/tag874.xml"/><Relationship Id="rId27" Type="http://schemas.openxmlformats.org/officeDocument/2006/relationships/tags" Target="../tags/tag873.xml"/><Relationship Id="rId26" Type="http://schemas.openxmlformats.org/officeDocument/2006/relationships/tags" Target="../tags/tag872.xml"/><Relationship Id="rId25" Type="http://schemas.openxmlformats.org/officeDocument/2006/relationships/tags" Target="../tags/tag871.xml"/><Relationship Id="rId24" Type="http://schemas.openxmlformats.org/officeDocument/2006/relationships/tags" Target="../tags/tag870.xml"/><Relationship Id="rId23" Type="http://schemas.openxmlformats.org/officeDocument/2006/relationships/tags" Target="../tags/tag869.xml"/><Relationship Id="rId22" Type="http://schemas.openxmlformats.org/officeDocument/2006/relationships/tags" Target="../tags/tag868.xml"/><Relationship Id="rId21" Type="http://schemas.openxmlformats.org/officeDocument/2006/relationships/tags" Target="../tags/tag867.xml"/><Relationship Id="rId20" Type="http://schemas.openxmlformats.org/officeDocument/2006/relationships/tags" Target="../tags/tag866.xml"/><Relationship Id="rId2" Type="http://schemas.openxmlformats.org/officeDocument/2006/relationships/tags" Target="../tags/tag848.xml"/><Relationship Id="rId19" Type="http://schemas.openxmlformats.org/officeDocument/2006/relationships/tags" Target="../tags/tag865.xml"/><Relationship Id="rId18" Type="http://schemas.openxmlformats.org/officeDocument/2006/relationships/tags" Target="../tags/tag864.xml"/><Relationship Id="rId17" Type="http://schemas.openxmlformats.org/officeDocument/2006/relationships/tags" Target="../tags/tag863.xml"/><Relationship Id="rId16" Type="http://schemas.openxmlformats.org/officeDocument/2006/relationships/tags" Target="../tags/tag862.xml"/><Relationship Id="rId15" Type="http://schemas.openxmlformats.org/officeDocument/2006/relationships/tags" Target="../tags/tag861.xml"/><Relationship Id="rId14" Type="http://schemas.openxmlformats.org/officeDocument/2006/relationships/tags" Target="../tags/tag860.xml"/><Relationship Id="rId13" Type="http://schemas.openxmlformats.org/officeDocument/2006/relationships/tags" Target="../tags/tag859.xml"/><Relationship Id="rId12" Type="http://schemas.openxmlformats.org/officeDocument/2006/relationships/tags" Target="../tags/tag858.xml"/><Relationship Id="rId11" Type="http://schemas.openxmlformats.org/officeDocument/2006/relationships/tags" Target="../tags/tag857.xml"/><Relationship Id="rId10" Type="http://schemas.openxmlformats.org/officeDocument/2006/relationships/tags" Target="../tags/tag856.xml"/><Relationship Id="rId1" Type="http://schemas.openxmlformats.org/officeDocument/2006/relationships/tags" Target="../tags/tag847.xml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tags" Target="../tags/tag910.xml"/><Relationship Id="rId8" Type="http://schemas.openxmlformats.org/officeDocument/2006/relationships/tags" Target="../tags/tag909.xml"/><Relationship Id="rId7" Type="http://schemas.openxmlformats.org/officeDocument/2006/relationships/tags" Target="../tags/tag908.xml"/><Relationship Id="rId66" Type="http://schemas.openxmlformats.org/officeDocument/2006/relationships/slideLayout" Target="../slideLayouts/slideLayout2.xml"/><Relationship Id="rId65" Type="http://schemas.openxmlformats.org/officeDocument/2006/relationships/tags" Target="../tags/tag966.xml"/><Relationship Id="rId64" Type="http://schemas.openxmlformats.org/officeDocument/2006/relationships/tags" Target="../tags/tag965.xml"/><Relationship Id="rId63" Type="http://schemas.openxmlformats.org/officeDocument/2006/relationships/tags" Target="../tags/tag964.xml"/><Relationship Id="rId62" Type="http://schemas.openxmlformats.org/officeDocument/2006/relationships/tags" Target="../tags/tag963.xml"/><Relationship Id="rId61" Type="http://schemas.openxmlformats.org/officeDocument/2006/relationships/tags" Target="../tags/tag962.xml"/><Relationship Id="rId60" Type="http://schemas.openxmlformats.org/officeDocument/2006/relationships/tags" Target="../tags/tag961.xml"/><Relationship Id="rId6" Type="http://schemas.openxmlformats.org/officeDocument/2006/relationships/tags" Target="../tags/tag907.xml"/><Relationship Id="rId59" Type="http://schemas.openxmlformats.org/officeDocument/2006/relationships/tags" Target="../tags/tag960.xml"/><Relationship Id="rId58" Type="http://schemas.openxmlformats.org/officeDocument/2006/relationships/tags" Target="../tags/tag959.xml"/><Relationship Id="rId57" Type="http://schemas.openxmlformats.org/officeDocument/2006/relationships/tags" Target="../tags/tag958.xml"/><Relationship Id="rId56" Type="http://schemas.openxmlformats.org/officeDocument/2006/relationships/tags" Target="../tags/tag957.xml"/><Relationship Id="rId55" Type="http://schemas.openxmlformats.org/officeDocument/2006/relationships/tags" Target="../tags/tag956.xml"/><Relationship Id="rId54" Type="http://schemas.openxmlformats.org/officeDocument/2006/relationships/tags" Target="../tags/tag955.xml"/><Relationship Id="rId53" Type="http://schemas.openxmlformats.org/officeDocument/2006/relationships/tags" Target="../tags/tag954.xml"/><Relationship Id="rId52" Type="http://schemas.openxmlformats.org/officeDocument/2006/relationships/tags" Target="../tags/tag953.xml"/><Relationship Id="rId51" Type="http://schemas.openxmlformats.org/officeDocument/2006/relationships/tags" Target="../tags/tag952.xml"/><Relationship Id="rId50" Type="http://schemas.openxmlformats.org/officeDocument/2006/relationships/tags" Target="../tags/tag951.xml"/><Relationship Id="rId5" Type="http://schemas.openxmlformats.org/officeDocument/2006/relationships/tags" Target="../tags/tag906.xml"/><Relationship Id="rId49" Type="http://schemas.openxmlformats.org/officeDocument/2006/relationships/tags" Target="../tags/tag950.xml"/><Relationship Id="rId48" Type="http://schemas.openxmlformats.org/officeDocument/2006/relationships/tags" Target="../tags/tag949.xml"/><Relationship Id="rId47" Type="http://schemas.openxmlformats.org/officeDocument/2006/relationships/tags" Target="../tags/tag948.xml"/><Relationship Id="rId46" Type="http://schemas.openxmlformats.org/officeDocument/2006/relationships/tags" Target="../tags/tag947.xml"/><Relationship Id="rId45" Type="http://schemas.openxmlformats.org/officeDocument/2006/relationships/tags" Target="../tags/tag946.xml"/><Relationship Id="rId44" Type="http://schemas.openxmlformats.org/officeDocument/2006/relationships/tags" Target="../tags/tag945.xml"/><Relationship Id="rId43" Type="http://schemas.openxmlformats.org/officeDocument/2006/relationships/tags" Target="../tags/tag944.xml"/><Relationship Id="rId42" Type="http://schemas.openxmlformats.org/officeDocument/2006/relationships/tags" Target="../tags/tag943.xml"/><Relationship Id="rId41" Type="http://schemas.openxmlformats.org/officeDocument/2006/relationships/tags" Target="../tags/tag942.xml"/><Relationship Id="rId40" Type="http://schemas.openxmlformats.org/officeDocument/2006/relationships/tags" Target="../tags/tag941.xml"/><Relationship Id="rId4" Type="http://schemas.openxmlformats.org/officeDocument/2006/relationships/tags" Target="../tags/tag905.xml"/><Relationship Id="rId39" Type="http://schemas.openxmlformats.org/officeDocument/2006/relationships/tags" Target="../tags/tag940.xml"/><Relationship Id="rId38" Type="http://schemas.openxmlformats.org/officeDocument/2006/relationships/tags" Target="../tags/tag939.xml"/><Relationship Id="rId37" Type="http://schemas.openxmlformats.org/officeDocument/2006/relationships/tags" Target="../tags/tag938.xml"/><Relationship Id="rId36" Type="http://schemas.openxmlformats.org/officeDocument/2006/relationships/tags" Target="../tags/tag937.xml"/><Relationship Id="rId35" Type="http://schemas.openxmlformats.org/officeDocument/2006/relationships/tags" Target="../tags/tag936.xml"/><Relationship Id="rId34" Type="http://schemas.openxmlformats.org/officeDocument/2006/relationships/tags" Target="../tags/tag935.xml"/><Relationship Id="rId33" Type="http://schemas.openxmlformats.org/officeDocument/2006/relationships/tags" Target="../tags/tag934.xml"/><Relationship Id="rId32" Type="http://schemas.openxmlformats.org/officeDocument/2006/relationships/tags" Target="../tags/tag933.xml"/><Relationship Id="rId31" Type="http://schemas.openxmlformats.org/officeDocument/2006/relationships/tags" Target="../tags/tag932.xml"/><Relationship Id="rId30" Type="http://schemas.openxmlformats.org/officeDocument/2006/relationships/tags" Target="../tags/tag931.xml"/><Relationship Id="rId3" Type="http://schemas.openxmlformats.org/officeDocument/2006/relationships/tags" Target="../tags/tag904.xml"/><Relationship Id="rId29" Type="http://schemas.openxmlformats.org/officeDocument/2006/relationships/tags" Target="../tags/tag930.xml"/><Relationship Id="rId28" Type="http://schemas.openxmlformats.org/officeDocument/2006/relationships/tags" Target="../tags/tag929.xml"/><Relationship Id="rId27" Type="http://schemas.openxmlformats.org/officeDocument/2006/relationships/tags" Target="../tags/tag928.xml"/><Relationship Id="rId26" Type="http://schemas.openxmlformats.org/officeDocument/2006/relationships/tags" Target="../tags/tag927.xml"/><Relationship Id="rId25" Type="http://schemas.openxmlformats.org/officeDocument/2006/relationships/tags" Target="../tags/tag926.xml"/><Relationship Id="rId24" Type="http://schemas.openxmlformats.org/officeDocument/2006/relationships/tags" Target="../tags/tag925.xml"/><Relationship Id="rId23" Type="http://schemas.openxmlformats.org/officeDocument/2006/relationships/tags" Target="../tags/tag924.xml"/><Relationship Id="rId22" Type="http://schemas.openxmlformats.org/officeDocument/2006/relationships/tags" Target="../tags/tag923.xml"/><Relationship Id="rId21" Type="http://schemas.openxmlformats.org/officeDocument/2006/relationships/tags" Target="../tags/tag922.xml"/><Relationship Id="rId20" Type="http://schemas.openxmlformats.org/officeDocument/2006/relationships/tags" Target="../tags/tag921.xml"/><Relationship Id="rId2" Type="http://schemas.openxmlformats.org/officeDocument/2006/relationships/tags" Target="../tags/tag903.xml"/><Relationship Id="rId19" Type="http://schemas.openxmlformats.org/officeDocument/2006/relationships/tags" Target="../tags/tag920.xml"/><Relationship Id="rId18" Type="http://schemas.openxmlformats.org/officeDocument/2006/relationships/tags" Target="../tags/tag919.xml"/><Relationship Id="rId17" Type="http://schemas.openxmlformats.org/officeDocument/2006/relationships/tags" Target="../tags/tag918.xml"/><Relationship Id="rId16" Type="http://schemas.openxmlformats.org/officeDocument/2006/relationships/tags" Target="../tags/tag917.xml"/><Relationship Id="rId15" Type="http://schemas.openxmlformats.org/officeDocument/2006/relationships/tags" Target="../tags/tag916.xml"/><Relationship Id="rId14" Type="http://schemas.openxmlformats.org/officeDocument/2006/relationships/tags" Target="../tags/tag915.xml"/><Relationship Id="rId13" Type="http://schemas.openxmlformats.org/officeDocument/2006/relationships/tags" Target="../tags/tag914.xml"/><Relationship Id="rId12" Type="http://schemas.openxmlformats.org/officeDocument/2006/relationships/tags" Target="../tags/tag913.xml"/><Relationship Id="rId11" Type="http://schemas.openxmlformats.org/officeDocument/2006/relationships/tags" Target="../tags/tag912.xml"/><Relationship Id="rId10" Type="http://schemas.openxmlformats.org/officeDocument/2006/relationships/tags" Target="../tags/tag911.xml"/><Relationship Id="rId1" Type="http://schemas.openxmlformats.org/officeDocument/2006/relationships/tags" Target="../tags/tag90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image" Target="../media/image34.png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image" Target="../media/image33.png"/><Relationship Id="rId3" Type="http://schemas.openxmlformats.org/officeDocument/2006/relationships/oleObject" Target="../embeddings/oleObject3.bin"/><Relationship Id="rId2" Type="http://schemas.openxmlformats.org/officeDocument/2006/relationships/tags" Target="../tags/tag150.xml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55.xml"/><Relationship Id="rId10" Type="http://schemas.openxmlformats.org/officeDocument/2006/relationships/image" Target="../media/image35.jpeg"/><Relationship Id="rId1" Type="http://schemas.openxmlformats.org/officeDocument/2006/relationships/tags" Target="../tags/tag1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156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34.png"/><Relationship Id="rId1" Type="http://schemas.openxmlformats.org/officeDocument/2006/relationships/tags" Target="../tags/tag157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7" Type="http://schemas.openxmlformats.org/officeDocument/2006/relationships/slideLayout" Target="../slideLayouts/slideLayout2.xml"/><Relationship Id="rId66" Type="http://schemas.openxmlformats.org/officeDocument/2006/relationships/tags" Target="../tags/tag224.xml"/><Relationship Id="rId65" Type="http://schemas.openxmlformats.org/officeDocument/2006/relationships/tags" Target="../tags/tag223.xml"/><Relationship Id="rId64" Type="http://schemas.openxmlformats.org/officeDocument/2006/relationships/tags" Target="../tags/tag222.xml"/><Relationship Id="rId63" Type="http://schemas.openxmlformats.org/officeDocument/2006/relationships/tags" Target="../tags/tag221.xml"/><Relationship Id="rId62" Type="http://schemas.openxmlformats.org/officeDocument/2006/relationships/tags" Target="../tags/tag220.xml"/><Relationship Id="rId61" Type="http://schemas.openxmlformats.org/officeDocument/2006/relationships/tags" Target="../tags/tag219.xml"/><Relationship Id="rId60" Type="http://schemas.openxmlformats.org/officeDocument/2006/relationships/tags" Target="../tags/tag218.xml"/><Relationship Id="rId6" Type="http://schemas.openxmlformats.org/officeDocument/2006/relationships/tags" Target="../tags/tag164.xml"/><Relationship Id="rId59" Type="http://schemas.openxmlformats.org/officeDocument/2006/relationships/tags" Target="../tags/tag217.xml"/><Relationship Id="rId58" Type="http://schemas.openxmlformats.org/officeDocument/2006/relationships/tags" Target="../tags/tag216.xml"/><Relationship Id="rId57" Type="http://schemas.openxmlformats.org/officeDocument/2006/relationships/tags" Target="../tags/tag215.xml"/><Relationship Id="rId56" Type="http://schemas.openxmlformats.org/officeDocument/2006/relationships/tags" Target="../tags/tag214.xml"/><Relationship Id="rId55" Type="http://schemas.openxmlformats.org/officeDocument/2006/relationships/tags" Target="../tags/tag213.xml"/><Relationship Id="rId54" Type="http://schemas.openxmlformats.org/officeDocument/2006/relationships/tags" Target="../tags/tag212.xml"/><Relationship Id="rId53" Type="http://schemas.openxmlformats.org/officeDocument/2006/relationships/tags" Target="../tags/tag211.xml"/><Relationship Id="rId52" Type="http://schemas.openxmlformats.org/officeDocument/2006/relationships/tags" Target="../tags/tag210.xml"/><Relationship Id="rId51" Type="http://schemas.openxmlformats.org/officeDocument/2006/relationships/tags" Target="../tags/tag209.xml"/><Relationship Id="rId50" Type="http://schemas.openxmlformats.org/officeDocument/2006/relationships/tags" Target="../tags/tag208.xml"/><Relationship Id="rId5" Type="http://schemas.openxmlformats.org/officeDocument/2006/relationships/tags" Target="../tags/tag163.xml"/><Relationship Id="rId49" Type="http://schemas.openxmlformats.org/officeDocument/2006/relationships/tags" Target="../tags/tag207.xml"/><Relationship Id="rId48" Type="http://schemas.openxmlformats.org/officeDocument/2006/relationships/tags" Target="../tags/tag206.xml"/><Relationship Id="rId47" Type="http://schemas.openxmlformats.org/officeDocument/2006/relationships/tags" Target="../tags/tag205.xml"/><Relationship Id="rId46" Type="http://schemas.openxmlformats.org/officeDocument/2006/relationships/tags" Target="../tags/tag204.xml"/><Relationship Id="rId45" Type="http://schemas.openxmlformats.org/officeDocument/2006/relationships/tags" Target="../tags/tag203.xml"/><Relationship Id="rId44" Type="http://schemas.openxmlformats.org/officeDocument/2006/relationships/tags" Target="../tags/tag202.xml"/><Relationship Id="rId43" Type="http://schemas.openxmlformats.org/officeDocument/2006/relationships/tags" Target="../tags/tag201.xml"/><Relationship Id="rId42" Type="http://schemas.openxmlformats.org/officeDocument/2006/relationships/tags" Target="../tags/tag200.xml"/><Relationship Id="rId41" Type="http://schemas.openxmlformats.org/officeDocument/2006/relationships/tags" Target="../tags/tag199.xml"/><Relationship Id="rId40" Type="http://schemas.openxmlformats.org/officeDocument/2006/relationships/tags" Target="../tags/tag198.xml"/><Relationship Id="rId4" Type="http://schemas.openxmlformats.org/officeDocument/2006/relationships/tags" Target="../tags/tag162.xml"/><Relationship Id="rId39" Type="http://schemas.openxmlformats.org/officeDocument/2006/relationships/tags" Target="../tags/tag197.xml"/><Relationship Id="rId38" Type="http://schemas.openxmlformats.org/officeDocument/2006/relationships/tags" Target="../tags/tag196.xml"/><Relationship Id="rId37" Type="http://schemas.openxmlformats.org/officeDocument/2006/relationships/tags" Target="../tags/tag195.xml"/><Relationship Id="rId36" Type="http://schemas.openxmlformats.org/officeDocument/2006/relationships/tags" Target="../tags/tag194.xml"/><Relationship Id="rId35" Type="http://schemas.openxmlformats.org/officeDocument/2006/relationships/tags" Target="../tags/tag193.xml"/><Relationship Id="rId34" Type="http://schemas.openxmlformats.org/officeDocument/2006/relationships/tags" Target="../tags/tag192.xml"/><Relationship Id="rId33" Type="http://schemas.openxmlformats.org/officeDocument/2006/relationships/tags" Target="../tags/tag191.xml"/><Relationship Id="rId32" Type="http://schemas.openxmlformats.org/officeDocument/2006/relationships/tags" Target="../tags/tag190.xml"/><Relationship Id="rId31" Type="http://schemas.openxmlformats.org/officeDocument/2006/relationships/tags" Target="../tags/tag189.xml"/><Relationship Id="rId30" Type="http://schemas.openxmlformats.org/officeDocument/2006/relationships/tags" Target="../tags/tag188.xml"/><Relationship Id="rId3" Type="http://schemas.openxmlformats.org/officeDocument/2006/relationships/tags" Target="../tags/tag161.xml"/><Relationship Id="rId29" Type="http://schemas.openxmlformats.org/officeDocument/2006/relationships/tags" Target="../tags/tag187.xml"/><Relationship Id="rId28" Type="http://schemas.openxmlformats.org/officeDocument/2006/relationships/tags" Target="../tags/tag186.xml"/><Relationship Id="rId27" Type="http://schemas.openxmlformats.org/officeDocument/2006/relationships/tags" Target="../tags/tag185.xml"/><Relationship Id="rId26" Type="http://schemas.openxmlformats.org/officeDocument/2006/relationships/tags" Target="../tags/tag184.xml"/><Relationship Id="rId25" Type="http://schemas.openxmlformats.org/officeDocument/2006/relationships/tags" Target="../tags/tag183.xml"/><Relationship Id="rId24" Type="http://schemas.openxmlformats.org/officeDocument/2006/relationships/tags" Target="../tags/tag182.xml"/><Relationship Id="rId23" Type="http://schemas.openxmlformats.org/officeDocument/2006/relationships/tags" Target="../tags/tag181.xml"/><Relationship Id="rId22" Type="http://schemas.openxmlformats.org/officeDocument/2006/relationships/tags" Target="../tags/tag180.xml"/><Relationship Id="rId21" Type="http://schemas.openxmlformats.org/officeDocument/2006/relationships/tags" Target="../tags/tag179.xml"/><Relationship Id="rId20" Type="http://schemas.openxmlformats.org/officeDocument/2006/relationships/tags" Target="../tags/tag178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tags" Target="../tags/tag15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image" Target="../media/image34.png"/><Relationship Id="rId1" Type="http://schemas.openxmlformats.org/officeDocument/2006/relationships/tags" Target="../tags/tag242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image" Target="../media/image34.png"/><Relationship Id="rId1" Type="http://schemas.openxmlformats.org/officeDocument/2006/relationships/tags" Target="../tags/tag246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image" Target="../media/image34.png"/><Relationship Id="rId1" Type="http://schemas.openxmlformats.org/officeDocument/2006/relationships/tags" Target="../tags/tag249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image" Target="../media/image34.png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image" Target="../media/image34.png"/><Relationship Id="rId1" Type="http://schemas.openxmlformats.org/officeDocument/2006/relationships/tags" Target="../tags/tag25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image" Target="../media/image34.png"/><Relationship Id="rId1" Type="http://schemas.openxmlformats.org/officeDocument/2006/relationships/tags" Target="../tags/tag26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34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image" Target="../media/image34.png"/><Relationship Id="rId1" Type="http://schemas.openxmlformats.org/officeDocument/2006/relationships/tags" Target="../tags/tag268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image" Target="../media/image34.png"/><Relationship Id="rId1" Type="http://schemas.openxmlformats.org/officeDocument/2006/relationships/tags" Target="../tags/tag271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image" Target="../media/image34.png"/><Relationship Id="rId1" Type="http://schemas.openxmlformats.org/officeDocument/2006/relationships/tags" Target="../tags/tag274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image" Target="../media/image34.png"/><Relationship Id="rId1" Type="http://schemas.openxmlformats.org/officeDocument/2006/relationships/tags" Target="../tags/tag277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image" Target="../media/image34.png"/><Relationship Id="rId1" Type="http://schemas.openxmlformats.org/officeDocument/2006/relationships/tags" Target="../tags/tag280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image" Target="../media/image34.png"/><Relationship Id="rId1" Type="http://schemas.openxmlformats.org/officeDocument/2006/relationships/tags" Target="../tags/tag283.xml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image" Target="../media/image34.png"/><Relationship Id="rId1" Type="http://schemas.openxmlformats.org/officeDocument/2006/relationships/tags" Target="../tags/tag286.xml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image" Target="../media/image34.png"/><Relationship Id="rId1" Type="http://schemas.openxmlformats.org/officeDocument/2006/relationships/tags" Target="../tags/tag29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3.png"/><Relationship Id="rId2" Type="http://schemas.openxmlformats.org/officeDocument/2006/relationships/oleObject" Target="../embeddings/oleObject2.bin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2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image" Target="../media/image34.png"/><Relationship Id="rId1" Type="http://schemas.openxmlformats.org/officeDocument/2006/relationships/tags" Target="../tags/tag294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34.png"/><Relationship Id="rId1" Type="http://schemas.openxmlformats.org/officeDocument/2006/relationships/tags" Target="../tags/tag298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image" Target="../media/image34.png"/><Relationship Id="rId1" Type="http://schemas.openxmlformats.org/officeDocument/2006/relationships/tags" Target="../tags/tag30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307.xml"/><Relationship Id="rId39" Type="http://schemas.openxmlformats.org/officeDocument/2006/relationships/tags" Target="../tags/tag342.xml"/><Relationship Id="rId38" Type="http://schemas.openxmlformats.org/officeDocument/2006/relationships/tags" Target="../tags/tag341.xml"/><Relationship Id="rId37" Type="http://schemas.openxmlformats.org/officeDocument/2006/relationships/tags" Target="../tags/tag340.xml"/><Relationship Id="rId36" Type="http://schemas.openxmlformats.org/officeDocument/2006/relationships/tags" Target="../tags/tag339.xml"/><Relationship Id="rId35" Type="http://schemas.openxmlformats.org/officeDocument/2006/relationships/tags" Target="../tags/tag338.xml"/><Relationship Id="rId34" Type="http://schemas.openxmlformats.org/officeDocument/2006/relationships/tags" Target="../tags/tag337.xml"/><Relationship Id="rId33" Type="http://schemas.openxmlformats.org/officeDocument/2006/relationships/tags" Target="../tags/tag336.xml"/><Relationship Id="rId32" Type="http://schemas.openxmlformats.org/officeDocument/2006/relationships/tags" Target="../tags/tag335.xml"/><Relationship Id="rId31" Type="http://schemas.openxmlformats.org/officeDocument/2006/relationships/tags" Target="../tags/tag334.xml"/><Relationship Id="rId30" Type="http://schemas.openxmlformats.org/officeDocument/2006/relationships/tags" Target="../tags/tag333.xml"/><Relationship Id="rId3" Type="http://schemas.openxmlformats.org/officeDocument/2006/relationships/tags" Target="../tags/tag306.xml"/><Relationship Id="rId29" Type="http://schemas.openxmlformats.org/officeDocument/2006/relationships/tags" Target="../tags/tag332.xml"/><Relationship Id="rId28" Type="http://schemas.openxmlformats.org/officeDocument/2006/relationships/tags" Target="../tags/tag331.xml"/><Relationship Id="rId27" Type="http://schemas.openxmlformats.org/officeDocument/2006/relationships/tags" Target="../tags/tag330.xml"/><Relationship Id="rId26" Type="http://schemas.openxmlformats.org/officeDocument/2006/relationships/tags" Target="../tags/tag329.xml"/><Relationship Id="rId25" Type="http://schemas.openxmlformats.org/officeDocument/2006/relationships/tags" Target="../tags/tag328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tags" Target="../tags/tag305.xml"/><Relationship Id="rId19" Type="http://schemas.openxmlformats.org/officeDocument/2006/relationships/tags" Target="../tags/tag322.xml"/><Relationship Id="rId18" Type="http://schemas.openxmlformats.org/officeDocument/2006/relationships/tags" Target="../tags/tag321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tags" Target="../tags/tag304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5" Type="http://schemas.openxmlformats.org/officeDocument/2006/relationships/slideLayout" Target="../slideLayouts/slideLayout2.xml"/><Relationship Id="rId84" Type="http://schemas.openxmlformats.org/officeDocument/2006/relationships/tags" Target="../tags/tag426.xml"/><Relationship Id="rId83" Type="http://schemas.openxmlformats.org/officeDocument/2006/relationships/tags" Target="../tags/tag425.xml"/><Relationship Id="rId82" Type="http://schemas.openxmlformats.org/officeDocument/2006/relationships/tags" Target="../tags/tag424.xml"/><Relationship Id="rId81" Type="http://schemas.openxmlformats.org/officeDocument/2006/relationships/tags" Target="../tags/tag423.xml"/><Relationship Id="rId80" Type="http://schemas.openxmlformats.org/officeDocument/2006/relationships/tags" Target="../tags/tag422.xml"/><Relationship Id="rId8" Type="http://schemas.openxmlformats.org/officeDocument/2006/relationships/tags" Target="../tags/tag350.xml"/><Relationship Id="rId79" Type="http://schemas.openxmlformats.org/officeDocument/2006/relationships/tags" Target="../tags/tag421.xml"/><Relationship Id="rId78" Type="http://schemas.openxmlformats.org/officeDocument/2006/relationships/tags" Target="../tags/tag420.xml"/><Relationship Id="rId77" Type="http://schemas.openxmlformats.org/officeDocument/2006/relationships/tags" Target="../tags/tag419.xml"/><Relationship Id="rId76" Type="http://schemas.openxmlformats.org/officeDocument/2006/relationships/tags" Target="../tags/tag418.xml"/><Relationship Id="rId75" Type="http://schemas.openxmlformats.org/officeDocument/2006/relationships/tags" Target="../tags/tag417.xml"/><Relationship Id="rId74" Type="http://schemas.openxmlformats.org/officeDocument/2006/relationships/tags" Target="../tags/tag416.xml"/><Relationship Id="rId73" Type="http://schemas.openxmlformats.org/officeDocument/2006/relationships/tags" Target="../tags/tag415.xml"/><Relationship Id="rId72" Type="http://schemas.openxmlformats.org/officeDocument/2006/relationships/tags" Target="../tags/tag414.xml"/><Relationship Id="rId71" Type="http://schemas.openxmlformats.org/officeDocument/2006/relationships/tags" Target="../tags/tag413.xml"/><Relationship Id="rId70" Type="http://schemas.openxmlformats.org/officeDocument/2006/relationships/tags" Target="../tags/tag412.xml"/><Relationship Id="rId7" Type="http://schemas.openxmlformats.org/officeDocument/2006/relationships/tags" Target="../tags/tag349.xml"/><Relationship Id="rId69" Type="http://schemas.openxmlformats.org/officeDocument/2006/relationships/tags" Target="../tags/tag411.xml"/><Relationship Id="rId68" Type="http://schemas.openxmlformats.org/officeDocument/2006/relationships/tags" Target="../tags/tag410.xml"/><Relationship Id="rId67" Type="http://schemas.openxmlformats.org/officeDocument/2006/relationships/tags" Target="../tags/tag409.xml"/><Relationship Id="rId66" Type="http://schemas.openxmlformats.org/officeDocument/2006/relationships/tags" Target="../tags/tag408.xml"/><Relationship Id="rId65" Type="http://schemas.openxmlformats.org/officeDocument/2006/relationships/tags" Target="../tags/tag407.xml"/><Relationship Id="rId64" Type="http://schemas.openxmlformats.org/officeDocument/2006/relationships/tags" Target="../tags/tag406.xml"/><Relationship Id="rId63" Type="http://schemas.openxmlformats.org/officeDocument/2006/relationships/tags" Target="../tags/tag405.xml"/><Relationship Id="rId62" Type="http://schemas.openxmlformats.org/officeDocument/2006/relationships/tags" Target="../tags/tag404.xml"/><Relationship Id="rId61" Type="http://schemas.openxmlformats.org/officeDocument/2006/relationships/tags" Target="../tags/tag403.xml"/><Relationship Id="rId60" Type="http://schemas.openxmlformats.org/officeDocument/2006/relationships/tags" Target="../tags/tag402.xml"/><Relationship Id="rId6" Type="http://schemas.openxmlformats.org/officeDocument/2006/relationships/tags" Target="../tags/tag348.xml"/><Relationship Id="rId59" Type="http://schemas.openxmlformats.org/officeDocument/2006/relationships/tags" Target="../tags/tag401.xml"/><Relationship Id="rId58" Type="http://schemas.openxmlformats.org/officeDocument/2006/relationships/tags" Target="../tags/tag400.xml"/><Relationship Id="rId57" Type="http://schemas.openxmlformats.org/officeDocument/2006/relationships/tags" Target="../tags/tag399.xml"/><Relationship Id="rId56" Type="http://schemas.openxmlformats.org/officeDocument/2006/relationships/tags" Target="../tags/tag398.xml"/><Relationship Id="rId55" Type="http://schemas.openxmlformats.org/officeDocument/2006/relationships/tags" Target="../tags/tag397.xml"/><Relationship Id="rId54" Type="http://schemas.openxmlformats.org/officeDocument/2006/relationships/tags" Target="../tags/tag396.xml"/><Relationship Id="rId53" Type="http://schemas.openxmlformats.org/officeDocument/2006/relationships/tags" Target="../tags/tag395.xml"/><Relationship Id="rId52" Type="http://schemas.openxmlformats.org/officeDocument/2006/relationships/tags" Target="../tags/tag394.xml"/><Relationship Id="rId51" Type="http://schemas.openxmlformats.org/officeDocument/2006/relationships/tags" Target="../tags/tag393.xml"/><Relationship Id="rId50" Type="http://schemas.openxmlformats.org/officeDocument/2006/relationships/tags" Target="../tags/tag392.xml"/><Relationship Id="rId5" Type="http://schemas.openxmlformats.org/officeDocument/2006/relationships/tags" Target="../tags/tag347.xml"/><Relationship Id="rId49" Type="http://schemas.openxmlformats.org/officeDocument/2006/relationships/tags" Target="../tags/tag391.xml"/><Relationship Id="rId48" Type="http://schemas.openxmlformats.org/officeDocument/2006/relationships/tags" Target="../tags/tag390.xml"/><Relationship Id="rId47" Type="http://schemas.openxmlformats.org/officeDocument/2006/relationships/tags" Target="../tags/tag389.xml"/><Relationship Id="rId46" Type="http://schemas.openxmlformats.org/officeDocument/2006/relationships/tags" Target="../tags/tag388.xml"/><Relationship Id="rId45" Type="http://schemas.openxmlformats.org/officeDocument/2006/relationships/tags" Target="../tags/tag387.xml"/><Relationship Id="rId44" Type="http://schemas.openxmlformats.org/officeDocument/2006/relationships/tags" Target="../tags/tag386.xml"/><Relationship Id="rId43" Type="http://schemas.openxmlformats.org/officeDocument/2006/relationships/tags" Target="../tags/tag385.xml"/><Relationship Id="rId42" Type="http://schemas.openxmlformats.org/officeDocument/2006/relationships/tags" Target="../tags/tag384.xml"/><Relationship Id="rId41" Type="http://schemas.openxmlformats.org/officeDocument/2006/relationships/tags" Target="../tags/tag383.xml"/><Relationship Id="rId40" Type="http://schemas.openxmlformats.org/officeDocument/2006/relationships/tags" Target="../tags/tag382.xml"/><Relationship Id="rId4" Type="http://schemas.openxmlformats.org/officeDocument/2006/relationships/tags" Target="../tags/tag346.xml"/><Relationship Id="rId39" Type="http://schemas.openxmlformats.org/officeDocument/2006/relationships/tags" Target="../tags/tag381.xml"/><Relationship Id="rId38" Type="http://schemas.openxmlformats.org/officeDocument/2006/relationships/tags" Target="../tags/tag380.xml"/><Relationship Id="rId37" Type="http://schemas.openxmlformats.org/officeDocument/2006/relationships/tags" Target="../tags/tag379.xml"/><Relationship Id="rId36" Type="http://schemas.openxmlformats.org/officeDocument/2006/relationships/tags" Target="../tags/tag378.xml"/><Relationship Id="rId35" Type="http://schemas.openxmlformats.org/officeDocument/2006/relationships/tags" Target="../tags/tag377.xml"/><Relationship Id="rId34" Type="http://schemas.openxmlformats.org/officeDocument/2006/relationships/tags" Target="../tags/tag376.xml"/><Relationship Id="rId33" Type="http://schemas.openxmlformats.org/officeDocument/2006/relationships/tags" Target="../tags/tag375.xml"/><Relationship Id="rId32" Type="http://schemas.openxmlformats.org/officeDocument/2006/relationships/tags" Target="../tags/tag374.xml"/><Relationship Id="rId31" Type="http://schemas.openxmlformats.org/officeDocument/2006/relationships/tags" Target="../tags/tag373.xml"/><Relationship Id="rId30" Type="http://schemas.openxmlformats.org/officeDocument/2006/relationships/tags" Target="../tags/tag372.xml"/><Relationship Id="rId3" Type="http://schemas.openxmlformats.org/officeDocument/2006/relationships/tags" Target="../tags/tag345.xml"/><Relationship Id="rId29" Type="http://schemas.openxmlformats.org/officeDocument/2006/relationships/tags" Target="../tags/tag371.xml"/><Relationship Id="rId28" Type="http://schemas.openxmlformats.org/officeDocument/2006/relationships/tags" Target="../tags/tag370.xml"/><Relationship Id="rId27" Type="http://schemas.openxmlformats.org/officeDocument/2006/relationships/tags" Target="../tags/tag369.xml"/><Relationship Id="rId26" Type="http://schemas.openxmlformats.org/officeDocument/2006/relationships/tags" Target="../tags/tag368.xml"/><Relationship Id="rId25" Type="http://schemas.openxmlformats.org/officeDocument/2006/relationships/tags" Target="../tags/tag367.xml"/><Relationship Id="rId24" Type="http://schemas.openxmlformats.org/officeDocument/2006/relationships/tags" Target="../tags/tag366.xml"/><Relationship Id="rId23" Type="http://schemas.openxmlformats.org/officeDocument/2006/relationships/tags" Target="../tags/tag365.xml"/><Relationship Id="rId22" Type="http://schemas.openxmlformats.org/officeDocument/2006/relationships/tags" Target="../tags/tag364.xml"/><Relationship Id="rId21" Type="http://schemas.openxmlformats.org/officeDocument/2006/relationships/tags" Target="../tags/tag363.xml"/><Relationship Id="rId20" Type="http://schemas.openxmlformats.org/officeDocument/2006/relationships/tags" Target="../tags/tag362.xml"/><Relationship Id="rId2" Type="http://schemas.openxmlformats.org/officeDocument/2006/relationships/tags" Target="../tags/tag344.xml"/><Relationship Id="rId19" Type="http://schemas.openxmlformats.org/officeDocument/2006/relationships/tags" Target="../tags/tag361.xml"/><Relationship Id="rId18" Type="http://schemas.openxmlformats.org/officeDocument/2006/relationships/tags" Target="../tags/tag360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3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tags" Target="../tags/tag429.xml"/><Relationship Id="rId3" Type="http://schemas.openxmlformats.org/officeDocument/2006/relationships/tags" Target="../tags/tag428.xml"/><Relationship Id="rId2" Type="http://schemas.openxmlformats.org/officeDocument/2006/relationships/image" Target="../media/image36.png"/><Relationship Id="rId1" Type="http://schemas.openxmlformats.org/officeDocument/2006/relationships/tags" Target="../tags/tag42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tags" Target="../tags/tag4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tags" Target="../tags/tag44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4.bin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50.xml"/><Relationship Id="rId1" Type="http://schemas.openxmlformats.org/officeDocument/2006/relationships/tags" Target="../tags/tag44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9496" y="836712"/>
            <a:ext cx="8460432" cy="23876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章   </a:t>
            </a:r>
            <a:r>
              <a:rPr lang="zh-CN" altLang="en-US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8086微处理器</a:t>
            </a:r>
            <a:endParaRPr lang="zh-CN" altLang="en-US" b="1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49370" y="1219770"/>
            <a:ext cx="10747230" cy="154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位的指令指针寄存器</a:t>
            </a:r>
            <a:r>
              <a:rPr kumimoji="1"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IP</a:t>
            </a:r>
            <a:endParaRPr kumimoji="1"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23850">
              <a:lnSpc>
                <a:spcPct val="130000"/>
              </a:lnSpc>
              <a:spcBef>
                <a:spcPct val="30000"/>
              </a:spcBef>
              <a:defRPr/>
            </a:pPr>
            <a:r>
              <a:rPr kumimoji="1"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IP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中的内容是下一条指令对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现行代码段基地址的偏移量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，与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段寄存器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CS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的内容一起形成取指令的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物理地址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20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3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481" y="2648935"/>
            <a:ext cx="8424863" cy="114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位物理地址加法器</a:t>
            </a:r>
            <a:endParaRPr kumimoji="1"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将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位的逻辑地址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变换成读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写存储器、外设所需要的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位物理地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址。</a:t>
            </a:r>
            <a:endParaRPr kumimoji="1" lang="zh-CN" altLang="en-US" sz="20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34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49364" y="5085186"/>
            <a:ext cx="75438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）总线控制逻辑</a:t>
            </a:r>
            <a:br>
              <a:rPr lang="zh-CN" altLang="en-US" sz="2800" b="1" dirty="0">
                <a:solidFill>
                  <a:srgbClr val="66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rgbClr val="66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发出读</a:t>
            </a:r>
            <a:r>
              <a:rPr lang="en-US" altLang="zh-CN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写控制信号以及总线控制信号。</a:t>
            </a:r>
            <a:endParaRPr lang="zh-CN" altLang="en-US" sz="2000" b="1" dirty="0">
              <a:solidFill>
                <a:srgbClr val="7030A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35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49362" y="3863164"/>
            <a:ext cx="8280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字节的指令队列</a:t>
            </a:r>
            <a:br>
              <a:rPr lang="zh-CN" altLang="en-US" sz="2800" b="1" dirty="0">
                <a:solidFill>
                  <a:srgbClr val="66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rgbClr val="66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预存</a:t>
            </a:r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字节</a:t>
            </a:r>
            <a:r>
              <a:rPr lang="zh-CN" altLang="en-US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的指令代码，等待</a:t>
            </a:r>
            <a:r>
              <a:rPr lang="en-US" altLang="zh-CN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EU</a:t>
            </a:r>
            <a:r>
              <a:rPr lang="zh-CN" altLang="en-US" sz="2000" b="1" dirty="0">
                <a:solidFill>
                  <a:srgbClr val="7030A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处理。</a:t>
            </a:r>
            <a:endParaRPr lang="zh-CN" altLang="en-US" sz="2000" b="1" dirty="0">
              <a:solidFill>
                <a:srgbClr val="7030A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623392" y="190714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  <a:sym typeface="+mn-ea"/>
              </a:rPr>
              <a:t>总线接口部件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  <a:sym typeface="+mn-ea"/>
              </a:rPr>
              <a:t>BIU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700808"/>
            <a:ext cx="9066212" cy="35911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2-4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系统配置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 CPU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</a:t>
            </a:r>
            <a:endParaRPr lang="zh-CN" altLang="en-US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8086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8300" y="1134110"/>
            <a:ext cx="9127490" cy="4933950"/>
          </a:xfrm>
        </p:spPr>
        <p:txBody>
          <a:bodyPr/>
          <a:lstStyle/>
          <a:p>
            <a:pPr lvl="1" algn="just" ea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endParaRPr kumimoji="1" lang="en-US" altLang="zh-CN" sz="2000" kern="1200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+mn-cs"/>
            </a:endParaRPr>
          </a:p>
          <a:p>
            <a:pPr algn="just">
              <a:spcBef>
                <a:spcPct val="50000"/>
              </a:spcBef>
            </a:pPr>
            <a:endParaRPr lang="zh-CN" altLang="en-US" sz="1800" dirty="0">
              <a:latin typeface="+mj-ea"/>
              <a:ea typeface="+mj-ea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+mj-ea"/>
              <a:ea typeface="+mj-ea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6499" name="Text Box 4"/>
          <p:cNvSpPr txBox="1"/>
          <p:nvPr>
            <p:custDataLst>
              <p:tags r:id="rId1"/>
            </p:custDataLst>
          </p:nvPr>
        </p:nvSpPr>
        <p:spPr>
          <a:xfrm>
            <a:off x="623392" y="1988840"/>
            <a:ext cx="11017224" cy="121264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时钟周期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CLK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引脚所输入时钟信号的周期长度，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是计算机系统的最小时间单位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，常称为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状态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500" name="Text Box 5"/>
          <p:cNvSpPr txBox="1"/>
          <p:nvPr>
            <p:custDataLst>
              <p:tags r:id="rId2"/>
            </p:custDataLst>
          </p:nvPr>
        </p:nvSpPr>
        <p:spPr>
          <a:xfrm>
            <a:off x="623392" y="5346177"/>
            <a:ext cx="10945217" cy="121264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指令周期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取出并执行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一条指令所需要的时间，不同指令的指令周期长短一般是不同的，通常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包含若干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个机器周期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501" name="Text Box 6"/>
          <p:cNvSpPr txBox="1"/>
          <p:nvPr>
            <p:custDataLst>
              <p:tags r:id="rId3"/>
            </p:custDataLst>
          </p:nvPr>
        </p:nvSpPr>
        <p:spPr>
          <a:xfrm>
            <a:off x="623392" y="3112011"/>
            <a:ext cx="10945216" cy="1152367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总线周期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BIU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完成一次总线操作，即访问一次存储器或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端口所需要的时间，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一个基本总线周期包含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状态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502" name="Text Box 7"/>
          <p:cNvSpPr txBox="1"/>
          <p:nvPr>
            <p:custDataLst>
              <p:tags r:id="rId4"/>
            </p:custDataLst>
          </p:nvPr>
        </p:nvSpPr>
        <p:spPr>
          <a:xfrm>
            <a:off x="600580" y="1272113"/>
            <a:ext cx="4713127" cy="58477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与时间有关的几个概念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51384" y="26601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最小模式下的总线操作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5"/>
          <p:cNvSpPr txBox="1"/>
          <p:nvPr>
            <p:custDataLst>
              <p:tags r:id="rId5"/>
            </p:custDataLst>
          </p:nvPr>
        </p:nvSpPr>
        <p:spPr>
          <a:xfrm>
            <a:off x="623391" y="4225188"/>
            <a:ext cx="10945217" cy="121264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机器周期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完成一个基本操作所需要的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时间，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通常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包含若干个时钟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周期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26601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</a:t>
            </a: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模式下的总线操作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523" name="AutoShape 36"/>
          <p:cNvSpPr/>
          <p:nvPr>
            <p:custDataLst>
              <p:tags r:id="rId1"/>
            </p:custDataLst>
          </p:nvPr>
        </p:nvSpPr>
        <p:spPr>
          <a:xfrm>
            <a:off x="2567617" y="3848769"/>
            <a:ext cx="7216775" cy="1668463"/>
          </a:xfrm>
          <a:prstGeom prst="roundRect">
            <a:avLst>
              <a:gd name="adj" fmla="val 18171"/>
            </a:avLst>
          </a:prstGeom>
          <a:solidFill>
            <a:srgbClr val="D5FFFF"/>
          </a:solidFill>
          <a:ln w="9525" cap="flat" cmpd="sng">
            <a:solidFill>
              <a:srgbClr val="33CC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7524" name="Text Box 35"/>
          <p:cNvSpPr txBox="1"/>
          <p:nvPr>
            <p:custDataLst>
              <p:tags r:id="rId2"/>
            </p:custDataLst>
          </p:nvPr>
        </p:nvSpPr>
        <p:spPr>
          <a:xfrm>
            <a:off x="676103" y="1317935"/>
            <a:ext cx="7486650" cy="6093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1.时钟周期 (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状态周期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Clock Cycle)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7525" name="Group 11"/>
          <p:cNvGrpSpPr/>
          <p:nvPr/>
        </p:nvGrpSpPr>
        <p:grpSpPr>
          <a:xfrm>
            <a:off x="2848596" y="4055930"/>
            <a:ext cx="6559550" cy="1179512"/>
            <a:chOff x="887" y="3198"/>
            <a:chExt cx="4132" cy="743"/>
          </a:xfrm>
        </p:grpSpPr>
        <p:grpSp>
          <p:nvGrpSpPr>
            <p:cNvPr id="107527" name="Group 29"/>
            <p:cNvGrpSpPr/>
            <p:nvPr/>
          </p:nvGrpSpPr>
          <p:grpSpPr>
            <a:xfrm>
              <a:off x="887" y="3593"/>
              <a:ext cx="4132" cy="348"/>
              <a:chOff x="890" y="3053"/>
              <a:chExt cx="2422" cy="204"/>
            </a:xfrm>
          </p:grpSpPr>
          <p:sp>
            <p:nvSpPr>
              <p:cNvPr id="107545" name="Freeform 34"/>
              <p:cNvSpPr/>
              <p:nvPr>
                <p:custDataLst>
                  <p:tags r:id="rId3"/>
                </p:custDataLst>
              </p:nvPr>
            </p:nvSpPr>
            <p:spPr>
              <a:xfrm>
                <a:off x="1649" y="3053"/>
                <a:ext cx="665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0"/>
                  </a:cxn>
                  <a:cxn ang="0">
                    <a:pos x="23" y="192"/>
                  </a:cxn>
                  <a:cxn ang="0">
                    <a:pos x="48" y="192"/>
                  </a:cxn>
                  <a:cxn ang="0">
                    <a:pos x="53" y="0"/>
                  </a:cxn>
                  <a:cxn ang="0">
                    <a:pos x="77" y="0"/>
                  </a:cxn>
                </a:cxnLst>
                <a:rect l="0" t="0" r="0" b="0"/>
                <a:pathLst>
                  <a:path w="768" h="192">
                    <a:moveTo>
                      <a:pt x="0" y="0"/>
                    </a:moveTo>
                    <a:lnTo>
                      <a:pt x="192" y="0"/>
                    </a:lnTo>
                    <a:lnTo>
                      <a:pt x="240" y="192"/>
                    </a:lnTo>
                    <a:lnTo>
                      <a:pt x="480" y="192"/>
                    </a:lnTo>
                    <a:lnTo>
                      <a:pt x="528" y="0"/>
                    </a:lnTo>
                    <a:lnTo>
                      <a:pt x="76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546" name="Freeform 33"/>
              <p:cNvSpPr/>
              <p:nvPr>
                <p:custDataLst>
                  <p:tags r:id="rId4"/>
                </p:custDataLst>
              </p:nvPr>
            </p:nvSpPr>
            <p:spPr>
              <a:xfrm>
                <a:off x="2314" y="3053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547" name="Freeform 32"/>
              <p:cNvSpPr/>
              <p:nvPr>
                <p:custDataLst>
                  <p:tags r:id="rId5"/>
                </p:custDataLst>
              </p:nvPr>
            </p:nvSpPr>
            <p:spPr>
              <a:xfrm>
                <a:off x="2813" y="3053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548" name="Freeform 31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1136" y="3065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549" name="Freeform 30"/>
              <p:cNvSpPr/>
              <p:nvPr>
                <p:custDataLst>
                  <p:tags r:id="rId7"/>
                </p:custDataLst>
              </p:nvPr>
            </p:nvSpPr>
            <p:spPr>
              <a:xfrm>
                <a:off x="890" y="3065"/>
                <a:ext cx="457" cy="192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08" y="192"/>
                  </a:cxn>
                  <a:cxn ang="0">
                    <a:pos x="249" y="0"/>
                  </a:cxn>
                  <a:cxn ang="0">
                    <a:pos x="457" y="0"/>
                  </a:cxn>
                </a:cxnLst>
                <a:rect l="0" t="0" r="0" b="0"/>
                <a:pathLst>
                  <a:path w="457" h="192">
                    <a:moveTo>
                      <a:pt x="0" y="192"/>
                    </a:moveTo>
                    <a:lnTo>
                      <a:pt x="208" y="192"/>
                    </a:lnTo>
                    <a:lnTo>
                      <a:pt x="249" y="0"/>
                    </a:lnTo>
                    <a:lnTo>
                      <a:pt x="457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7528" name="Line 28"/>
            <p:cNvSpPr/>
            <p:nvPr>
              <p:custDataLst>
                <p:tags r:id="rId8"/>
              </p:custDataLst>
            </p:nvPr>
          </p:nvSpPr>
          <p:spPr>
            <a:xfrm flipV="1">
              <a:off x="1248" y="3228"/>
              <a:ext cx="0" cy="708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7529" name="Line 27"/>
            <p:cNvSpPr/>
            <p:nvPr>
              <p:custDataLst>
                <p:tags r:id="rId9"/>
              </p:custDataLst>
            </p:nvPr>
          </p:nvSpPr>
          <p:spPr>
            <a:xfrm flipV="1">
              <a:off x="2088" y="3228"/>
              <a:ext cx="0" cy="708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7530" name="Line 26"/>
            <p:cNvSpPr/>
            <p:nvPr>
              <p:custDataLst>
                <p:tags r:id="rId10"/>
              </p:custDataLst>
            </p:nvPr>
          </p:nvSpPr>
          <p:spPr>
            <a:xfrm>
              <a:off x="1836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31" name="Line 25"/>
            <p:cNvSpPr/>
            <p:nvPr>
              <p:custDataLst>
                <p:tags r:id="rId11"/>
              </p:custDataLst>
            </p:nvPr>
          </p:nvSpPr>
          <p:spPr>
            <a:xfrm flipH="1">
              <a:off x="1260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32" name="Text Box 24"/>
            <p:cNvSpPr txBox="1"/>
            <p:nvPr>
              <p:custDataLst>
                <p:tags r:id="rId12"/>
              </p:custDataLst>
            </p:nvPr>
          </p:nvSpPr>
          <p:spPr>
            <a:xfrm>
              <a:off x="1574" y="3198"/>
              <a:ext cx="35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533" name="Line 23"/>
            <p:cNvSpPr/>
            <p:nvPr>
              <p:custDataLst>
                <p:tags r:id="rId13"/>
              </p:custDataLst>
            </p:nvPr>
          </p:nvSpPr>
          <p:spPr>
            <a:xfrm flipV="1">
              <a:off x="2892" y="3228"/>
              <a:ext cx="0" cy="708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7534" name="Line 22"/>
            <p:cNvSpPr/>
            <p:nvPr>
              <p:custDataLst>
                <p:tags r:id="rId14"/>
              </p:custDataLst>
            </p:nvPr>
          </p:nvSpPr>
          <p:spPr>
            <a:xfrm>
              <a:off x="2652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35" name="Line 21"/>
            <p:cNvSpPr/>
            <p:nvPr>
              <p:custDataLst>
                <p:tags r:id="rId15"/>
              </p:custDataLst>
            </p:nvPr>
          </p:nvSpPr>
          <p:spPr>
            <a:xfrm flipH="1">
              <a:off x="2088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36" name="Text Box 20"/>
            <p:cNvSpPr txBox="1"/>
            <p:nvPr>
              <p:custDataLst>
                <p:tags r:id="rId16"/>
              </p:custDataLst>
            </p:nvPr>
          </p:nvSpPr>
          <p:spPr>
            <a:xfrm>
              <a:off x="2378" y="3198"/>
              <a:ext cx="35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537" name="Line 19"/>
            <p:cNvSpPr/>
            <p:nvPr>
              <p:custDataLst>
                <p:tags r:id="rId17"/>
              </p:custDataLst>
            </p:nvPr>
          </p:nvSpPr>
          <p:spPr>
            <a:xfrm flipV="1">
              <a:off x="3744" y="3228"/>
              <a:ext cx="0" cy="708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7538" name="Line 18"/>
            <p:cNvSpPr/>
            <p:nvPr>
              <p:custDataLst>
                <p:tags r:id="rId18"/>
              </p:custDataLst>
            </p:nvPr>
          </p:nvSpPr>
          <p:spPr>
            <a:xfrm>
              <a:off x="3504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39" name="Line 17"/>
            <p:cNvSpPr/>
            <p:nvPr>
              <p:custDataLst>
                <p:tags r:id="rId19"/>
              </p:custDataLst>
            </p:nvPr>
          </p:nvSpPr>
          <p:spPr>
            <a:xfrm flipH="1">
              <a:off x="2928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40" name="Text Box 16"/>
            <p:cNvSpPr txBox="1"/>
            <p:nvPr>
              <p:custDataLst>
                <p:tags r:id="rId20"/>
              </p:custDataLst>
            </p:nvPr>
          </p:nvSpPr>
          <p:spPr>
            <a:xfrm>
              <a:off x="3218" y="3198"/>
              <a:ext cx="35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541" name="Line 15"/>
            <p:cNvSpPr/>
            <p:nvPr>
              <p:custDataLst>
                <p:tags r:id="rId21"/>
              </p:custDataLst>
            </p:nvPr>
          </p:nvSpPr>
          <p:spPr>
            <a:xfrm flipV="1">
              <a:off x="4584" y="3228"/>
              <a:ext cx="0" cy="708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7542" name="Line 14"/>
            <p:cNvSpPr/>
            <p:nvPr>
              <p:custDataLst>
                <p:tags r:id="rId22"/>
              </p:custDataLst>
            </p:nvPr>
          </p:nvSpPr>
          <p:spPr>
            <a:xfrm>
              <a:off x="4344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43" name="Line 13"/>
            <p:cNvSpPr/>
            <p:nvPr>
              <p:custDataLst>
                <p:tags r:id="rId23"/>
              </p:custDataLst>
            </p:nvPr>
          </p:nvSpPr>
          <p:spPr>
            <a:xfrm flipH="1">
              <a:off x="3768" y="333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7544" name="Text Box 12"/>
            <p:cNvSpPr txBox="1"/>
            <p:nvPr>
              <p:custDataLst>
                <p:tags r:id="rId24"/>
              </p:custDataLst>
            </p:nvPr>
          </p:nvSpPr>
          <p:spPr>
            <a:xfrm>
              <a:off x="4058" y="3198"/>
              <a:ext cx="35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7526" name="Text Box 2"/>
          <p:cNvSpPr txBox="1"/>
          <p:nvPr>
            <p:custDataLst>
              <p:tags r:id="rId25"/>
            </p:custDataLst>
          </p:nvPr>
        </p:nvSpPr>
        <p:spPr>
          <a:xfrm>
            <a:off x="767408" y="2063117"/>
            <a:ext cx="10945216" cy="12840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660400"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rPr>
              <a:t>微处理器内部操作的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最基本时钟单元</a:t>
            </a:r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rPr>
              <a:t>，宽度为时钟信号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相邻两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上升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下降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沿</a:t>
            </a:r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rPr>
              <a:t>之间的时钟间隔。</a:t>
            </a:r>
            <a:endParaRPr lang="zh-CN" altLang="en-US" sz="28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6916" y="213837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二、最小模式下的总线操作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53"/>
          <p:cNvSpPr/>
          <p:nvPr>
            <p:custDataLst>
              <p:tags r:id="rId1"/>
            </p:custDataLst>
          </p:nvPr>
        </p:nvSpPr>
        <p:spPr>
          <a:xfrm>
            <a:off x="2054860" y="3429009"/>
            <a:ext cx="8445500" cy="2741613"/>
          </a:xfrm>
          <a:prstGeom prst="roundRect">
            <a:avLst>
              <a:gd name="adj" fmla="val 12134"/>
            </a:avLst>
          </a:prstGeom>
          <a:solidFill>
            <a:srgbClr val="DDFFDD"/>
          </a:solidFill>
          <a:ln w="9525" cap="flat" cmpd="sng">
            <a:solidFill>
              <a:srgbClr val="33CC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52"/>
          <p:cNvSpPr txBox="1"/>
          <p:nvPr>
            <p:custDataLst>
              <p:tags r:id="rId2"/>
            </p:custDataLst>
          </p:nvPr>
        </p:nvSpPr>
        <p:spPr>
          <a:xfrm>
            <a:off x="873995" y="1326022"/>
            <a:ext cx="6164263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2.总线周期（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Bus Cycle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 Box 51"/>
          <p:cNvSpPr txBox="1"/>
          <p:nvPr>
            <p:custDataLst>
              <p:tags r:id="rId3"/>
            </p:custDataLst>
          </p:nvPr>
        </p:nvSpPr>
        <p:spPr>
          <a:xfrm>
            <a:off x="1046798" y="2032728"/>
            <a:ext cx="10737834" cy="11523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666750"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微机处理器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BIU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与外部电路之间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进行一次数据传送操作所占用的时间，包含若干个时钟周期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2056448" y="3684597"/>
            <a:ext cx="8197850" cy="1990725"/>
            <a:chOff x="293" y="2299"/>
            <a:chExt cx="5164" cy="1254"/>
          </a:xfrm>
        </p:grpSpPr>
        <p:grpSp>
          <p:nvGrpSpPr>
            <p:cNvPr id="12" name="Group 41"/>
            <p:cNvGrpSpPr/>
            <p:nvPr/>
          </p:nvGrpSpPr>
          <p:grpSpPr>
            <a:xfrm>
              <a:off x="785" y="2885"/>
              <a:ext cx="4656" cy="192"/>
              <a:chOff x="240" y="1248"/>
              <a:chExt cx="5376" cy="192"/>
            </a:xfrm>
          </p:grpSpPr>
          <p:sp>
            <p:nvSpPr>
              <p:cNvPr id="13" name="Freeform 50"/>
              <p:cNvSpPr/>
              <p:nvPr>
                <p:custDataLst>
                  <p:tags r:id="rId4"/>
                </p:custDataLst>
              </p:nvPr>
            </p:nvSpPr>
            <p:spPr>
              <a:xfrm>
                <a:off x="240" y="1248"/>
                <a:ext cx="768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0"/>
                  </a:cxn>
                  <a:cxn ang="0">
                    <a:pos x="240" y="192"/>
                  </a:cxn>
                  <a:cxn ang="0">
                    <a:pos x="480" y="192"/>
                  </a:cxn>
                  <a:cxn ang="0">
                    <a:pos x="528" y="0"/>
                  </a:cxn>
                  <a:cxn ang="0">
                    <a:pos x="768" y="0"/>
                  </a:cxn>
                </a:cxnLst>
                <a:rect l="0" t="0" r="0" b="0"/>
                <a:pathLst>
                  <a:path w="768" h="192">
                    <a:moveTo>
                      <a:pt x="0" y="0"/>
                    </a:moveTo>
                    <a:lnTo>
                      <a:pt x="192" y="0"/>
                    </a:lnTo>
                    <a:lnTo>
                      <a:pt x="240" y="192"/>
                    </a:lnTo>
                    <a:lnTo>
                      <a:pt x="480" y="192"/>
                    </a:lnTo>
                    <a:lnTo>
                      <a:pt x="528" y="0"/>
                    </a:lnTo>
                    <a:lnTo>
                      <a:pt x="76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49"/>
              <p:cNvSpPr/>
              <p:nvPr>
                <p:custDataLst>
                  <p:tags r:id="rId5"/>
                </p:custDataLst>
              </p:nvPr>
            </p:nvSpPr>
            <p:spPr>
              <a:xfrm>
                <a:off x="1008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48"/>
              <p:cNvSpPr/>
              <p:nvPr>
                <p:custDataLst>
                  <p:tags r:id="rId6"/>
                </p:custDataLst>
              </p:nvPr>
            </p:nvSpPr>
            <p:spPr>
              <a:xfrm>
                <a:off x="1584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47"/>
              <p:cNvSpPr/>
              <p:nvPr>
                <p:custDataLst>
                  <p:tags r:id="rId7"/>
                </p:custDataLst>
              </p:nvPr>
            </p:nvSpPr>
            <p:spPr>
              <a:xfrm>
                <a:off x="2160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46"/>
              <p:cNvSpPr/>
              <p:nvPr>
                <p:custDataLst>
                  <p:tags r:id="rId8"/>
                </p:custDataLst>
              </p:nvPr>
            </p:nvSpPr>
            <p:spPr>
              <a:xfrm>
                <a:off x="2736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45"/>
              <p:cNvSpPr/>
              <p:nvPr>
                <p:custDataLst>
                  <p:tags r:id="rId9"/>
                </p:custDataLst>
              </p:nvPr>
            </p:nvSpPr>
            <p:spPr>
              <a:xfrm>
                <a:off x="3312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44"/>
              <p:cNvSpPr/>
              <p:nvPr>
                <p:custDataLst>
                  <p:tags r:id="rId10"/>
                </p:custDataLst>
              </p:nvPr>
            </p:nvSpPr>
            <p:spPr>
              <a:xfrm>
                <a:off x="3888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43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64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42"/>
              <p:cNvSpPr/>
              <p:nvPr>
                <p:custDataLst>
                  <p:tags r:id="rId12"/>
                </p:custDataLst>
              </p:nvPr>
            </p:nvSpPr>
            <p:spPr>
              <a:xfrm>
                <a:off x="5040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Line 40"/>
            <p:cNvSpPr/>
            <p:nvPr>
              <p:custDataLst>
                <p:tags r:id="rId13"/>
              </p:custDataLst>
            </p:nvPr>
          </p:nvSpPr>
          <p:spPr>
            <a:xfrm flipV="1">
              <a:off x="961" y="2445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" name="Line 39"/>
            <p:cNvSpPr/>
            <p:nvPr>
              <p:custDataLst>
                <p:tags r:id="rId14"/>
              </p:custDataLst>
            </p:nvPr>
          </p:nvSpPr>
          <p:spPr>
            <a:xfrm flipV="1">
              <a:off x="2961" y="2445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Line 38"/>
            <p:cNvSpPr/>
            <p:nvPr>
              <p:custDataLst>
                <p:tags r:id="rId15"/>
              </p:custDataLst>
            </p:nvPr>
          </p:nvSpPr>
          <p:spPr>
            <a:xfrm flipV="1">
              <a:off x="1432" y="2615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37"/>
            <p:cNvSpPr/>
            <p:nvPr>
              <p:custDataLst>
                <p:tags r:id="rId16"/>
              </p:custDataLst>
            </p:nvPr>
          </p:nvSpPr>
          <p:spPr>
            <a:xfrm flipV="1">
              <a:off x="1932" y="2615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36"/>
            <p:cNvSpPr/>
            <p:nvPr>
              <p:custDataLst>
                <p:tags r:id="rId17"/>
              </p:custDataLst>
            </p:nvPr>
          </p:nvSpPr>
          <p:spPr>
            <a:xfrm flipV="1">
              <a:off x="2432" y="2615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Line 35"/>
            <p:cNvSpPr/>
            <p:nvPr>
              <p:custDataLst>
                <p:tags r:id="rId18"/>
              </p:custDataLst>
            </p:nvPr>
          </p:nvSpPr>
          <p:spPr>
            <a:xfrm flipV="1">
              <a:off x="3938" y="2615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" name="Line 34"/>
            <p:cNvSpPr/>
            <p:nvPr>
              <p:custDataLst>
                <p:tags r:id="rId19"/>
              </p:custDataLst>
            </p:nvPr>
          </p:nvSpPr>
          <p:spPr>
            <a:xfrm flipV="1">
              <a:off x="4438" y="2615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" name="Line 33"/>
            <p:cNvSpPr/>
            <p:nvPr>
              <p:custDataLst>
                <p:tags r:id="rId20"/>
              </p:custDataLst>
            </p:nvPr>
          </p:nvSpPr>
          <p:spPr>
            <a:xfrm flipV="1">
              <a:off x="4938" y="2615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Line 32"/>
            <p:cNvSpPr/>
            <p:nvPr>
              <p:custDataLst>
                <p:tags r:id="rId21"/>
              </p:custDataLst>
            </p:nvPr>
          </p:nvSpPr>
          <p:spPr>
            <a:xfrm flipV="1">
              <a:off x="5439" y="2445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" name="Text Box 31"/>
            <p:cNvSpPr txBox="1"/>
            <p:nvPr>
              <p:custDataLst>
                <p:tags r:id="rId22"/>
              </p:custDataLst>
            </p:nvPr>
          </p:nvSpPr>
          <p:spPr>
            <a:xfrm>
              <a:off x="976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30"/>
            <p:cNvSpPr txBox="1"/>
            <p:nvPr>
              <p:custDataLst>
                <p:tags r:id="rId23"/>
              </p:custDataLst>
            </p:nvPr>
          </p:nvSpPr>
          <p:spPr>
            <a:xfrm>
              <a:off x="1465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29"/>
            <p:cNvSpPr txBox="1"/>
            <p:nvPr>
              <p:custDataLst>
                <p:tags r:id="rId24"/>
              </p:custDataLst>
            </p:nvPr>
          </p:nvSpPr>
          <p:spPr>
            <a:xfrm>
              <a:off x="1965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 Box 28"/>
            <p:cNvSpPr txBox="1"/>
            <p:nvPr>
              <p:custDataLst>
                <p:tags r:id="rId25"/>
              </p:custDataLst>
            </p:nvPr>
          </p:nvSpPr>
          <p:spPr>
            <a:xfrm>
              <a:off x="2431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 Box 27"/>
            <p:cNvSpPr txBox="1"/>
            <p:nvPr>
              <p:custDataLst>
                <p:tags r:id="rId26"/>
              </p:custDataLst>
            </p:nvPr>
          </p:nvSpPr>
          <p:spPr>
            <a:xfrm>
              <a:off x="2954" y="2624"/>
              <a:ext cx="266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26"/>
            <p:cNvSpPr txBox="1"/>
            <p:nvPr>
              <p:custDataLst>
                <p:tags r:id="rId27"/>
              </p:custDataLst>
            </p:nvPr>
          </p:nvSpPr>
          <p:spPr>
            <a:xfrm>
              <a:off x="3432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25"/>
            <p:cNvSpPr txBox="1"/>
            <p:nvPr>
              <p:custDataLst>
                <p:tags r:id="rId28"/>
              </p:custDataLst>
            </p:nvPr>
          </p:nvSpPr>
          <p:spPr>
            <a:xfrm>
              <a:off x="3921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 Box 24"/>
            <p:cNvSpPr txBox="1"/>
            <p:nvPr>
              <p:custDataLst>
                <p:tags r:id="rId29"/>
              </p:custDataLst>
            </p:nvPr>
          </p:nvSpPr>
          <p:spPr>
            <a:xfrm>
              <a:off x="4421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Box 23"/>
            <p:cNvSpPr txBox="1"/>
            <p:nvPr>
              <p:custDataLst>
                <p:tags r:id="rId30"/>
              </p:custDataLst>
            </p:nvPr>
          </p:nvSpPr>
          <p:spPr>
            <a:xfrm>
              <a:off x="4887" y="2624"/>
              <a:ext cx="30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Line 22"/>
            <p:cNvSpPr/>
            <p:nvPr>
              <p:custDataLst>
                <p:tags r:id="rId31"/>
              </p:custDataLst>
            </p:nvPr>
          </p:nvSpPr>
          <p:spPr>
            <a:xfrm flipV="1">
              <a:off x="3473" y="2445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" name="Line 21"/>
            <p:cNvSpPr/>
            <p:nvPr>
              <p:custDataLst>
                <p:tags r:id="rId32"/>
              </p:custDataLst>
            </p:nvPr>
          </p:nvSpPr>
          <p:spPr>
            <a:xfrm>
              <a:off x="956" y="2560"/>
              <a:ext cx="2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2" name="Line 20"/>
            <p:cNvSpPr/>
            <p:nvPr>
              <p:custDataLst>
                <p:tags r:id="rId33"/>
              </p:custDataLst>
            </p:nvPr>
          </p:nvSpPr>
          <p:spPr>
            <a:xfrm>
              <a:off x="3457" y="2560"/>
              <a:ext cx="2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3" name="Text Box 19"/>
            <p:cNvSpPr txBox="1"/>
            <p:nvPr>
              <p:custDataLst>
                <p:tags r:id="rId34"/>
              </p:custDataLst>
            </p:nvPr>
          </p:nvSpPr>
          <p:spPr>
            <a:xfrm>
              <a:off x="1462" y="2299"/>
              <a:ext cx="892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总线周期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18"/>
            <p:cNvSpPr txBox="1"/>
            <p:nvPr>
              <p:custDataLst>
                <p:tags r:id="rId35"/>
              </p:custDataLst>
            </p:nvPr>
          </p:nvSpPr>
          <p:spPr>
            <a:xfrm>
              <a:off x="4006" y="2299"/>
              <a:ext cx="892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总线周期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AutoShape 17"/>
            <p:cNvSpPr/>
            <p:nvPr>
              <p:custDataLst>
                <p:tags r:id="rId36"/>
              </p:custDataLst>
            </p:nvPr>
          </p:nvSpPr>
          <p:spPr>
            <a:xfrm>
              <a:off x="1039" y="3264"/>
              <a:ext cx="505" cy="278"/>
            </a:xfrm>
            <a:prstGeom prst="hexagon">
              <a:avLst>
                <a:gd name="adj" fmla="val 45413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AutoShape 16"/>
            <p:cNvSpPr/>
            <p:nvPr>
              <p:custDataLst>
                <p:tags r:id="rId37"/>
              </p:custDataLst>
            </p:nvPr>
          </p:nvSpPr>
          <p:spPr>
            <a:xfrm>
              <a:off x="1812" y="3264"/>
              <a:ext cx="864" cy="278"/>
            </a:xfrm>
            <a:prstGeom prst="hexagon">
              <a:avLst>
                <a:gd name="adj" fmla="val 77697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AutoShape 15"/>
            <p:cNvSpPr/>
            <p:nvPr>
              <p:custDataLst>
                <p:tags r:id="rId38"/>
              </p:custDataLst>
            </p:nvPr>
          </p:nvSpPr>
          <p:spPr>
            <a:xfrm>
              <a:off x="3513" y="3264"/>
              <a:ext cx="505" cy="278"/>
            </a:xfrm>
            <a:prstGeom prst="hexagon">
              <a:avLst>
                <a:gd name="adj" fmla="val 45413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4"/>
            <p:cNvSpPr/>
            <p:nvPr>
              <p:custDataLst>
                <p:tags r:id="rId39"/>
              </p:custDataLst>
            </p:nvPr>
          </p:nvSpPr>
          <p:spPr>
            <a:xfrm>
              <a:off x="709" y="3275"/>
              <a:ext cx="322" cy="122"/>
            </a:xfrm>
            <a:custGeom>
              <a:avLst/>
              <a:gdLst/>
              <a:ahLst/>
              <a:cxnLst>
                <a:cxn ang="0">
                  <a:pos x="322" y="122"/>
                </a:cxn>
                <a:cxn ang="0">
                  <a:pos x="211" y="0"/>
                </a:cxn>
                <a:cxn ang="0">
                  <a:pos x="0" y="0"/>
                </a:cxn>
              </a:cxnLst>
              <a:rect l="0" t="0" r="0" b="0"/>
              <a:pathLst>
                <a:path w="322" h="122">
                  <a:moveTo>
                    <a:pt x="322" y="122"/>
                  </a:move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3"/>
            <p:cNvSpPr/>
            <p:nvPr>
              <p:custDataLst>
                <p:tags r:id="rId40"/>
              </p:custDataLst>
            </p:nvPr>
          </p:nvSpPr>
          <p:spPr>
            <a:xfrm flipV="1">
              <a:off x="709" y="3419"/>
              <a:ext cx="322" cy="122"/>
            </a:xfrm>
            <a:custGeom>
              <a:avLst/>
              <a:gdLst/>
              <a:ahLst/>
              <a:cxnLst>
                <a:cxn ang="0">
                  <a:pos x="322" y="122"/>
                </a:cxn>
                <a:cxn ang="0">
                  <a:pos x="211" y="0"/>
                </a:cxn>
                <a:cxn ang="0">
                  <a:pos x="0" y="0"/>
                </a:cxn>
              </a:cxnLst>
              <a:rect l="0" t="0" r="0" b="0"/>
              <a:pathLst>
                <a:path w="322" h="122">
                  <a:moveTo>
                    <a:pt x="322" y="122"/>
                  </a:move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Line 12"/>
            <p:cNvSpPr/>
            <p:nvPr>
              <p:custDataLst>
                <p:tags r:id="rId41"/>
              </p:custDataLst>
            </p:nvPr>
          </p:nvSpPr>
          <p:spPr>
            <a:xfrm>
              <a:off x="1558" y="3408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51" name="Line 11"/>
            <p:cNvSpPr/>
            <p:nvPr>
              <p:custDataLst>
                <p:tags r:id="rId42"/>
              </p:custDataLst>
            </p:nvPr>
          </p:nvSpPr>
          <p:spPr>
            <a:xfrm>
              <a:off x="2884" y="3398"/>
              <a:ext cx="4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52" name="Text Box 10"/>
            <p:cNvSpPr txBox="1"/>
            <p:nvPr>
              <p:custDataLst>
                <p:tags r:id="rId43"/>
              </p:custDataLst>
            </p:nvPr>
          </p:nvSpPr>
          <p:spPr>
            <a:xfrm>
              <a:off x="293" y="3260"/>
              <a:ext cx="40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9"/>
            <p:cNvSpPr txBox="1"/>
            <p:nvPr>
              <p:custDataLst>
                <p:tags r:id="rId44"/>
              </p:custDataLst>
            </p:nvPr>
          </p:nvSpPr>
          <p:spPr>
            <a:xfrm>
              <a:off x="507" y="2890"/>
              <a:ext cx="469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CLK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Line 8"/>
            <p:cNvSpPr/>
            <p:nvPr>
              <p:custDataLst>
                <p:tags r:id="rId45"/>
              </p:custDataLst>
            </p:nvPr>
          </p:nvSpPr>
          <p:spPr>
            <a:xfrm>
              <a:off x="4011" y="3408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55" name="AutoShape 7"/>
            <p:cNvSpPr/>
            <p:nvPr>
              <p:custDataLst>
                <p:tags r:id="rId46"/>
              </p:custDataLst>
            </p:nvPr>
          </p:nvSpPr>
          <p:spPr>
            <a:xfrm>
              <a:off x="4243" y="3264"/>
              <a:ext cx="864" cy="278"/>
            </a:xfrm>
            <a:prstGeom prst="hexagon">
              <a:avLst>
                <a:gd name="adj" fmla="val 77697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Line 6"/>
            <p:cNvSpPr/>
            <p:nvPr>
              <p:custDataLst>
                <p:tags r:id="rId47"/>
              </p:custDataLst>
            </p:nvPr>
          </p:nvSpPr>
          <p:spPr>
            <a:xfrm flipV="1">
              <a:off x="5114" y="3274"/>
              <a:ext cx="238" cy="1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" name="Line 5"/>
            <p:cNvSpPr/>
            <p:nvPr>
              <p:custDataLst>
                <p:tags r:id="rId48"/>
              </p:custDataLst>
            </p:nvPr>
          </p:nvSpPr>
          <p:spPr>
            <a:xfrm>
              <a:off x="5104" y="3398"/>
              <a:ext cx="238" cy="1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" name="Line 4"/>
            <p:cNvSpPr/>
            <p:nvPr>
              <p:custDataLst>
                <p:tags r:id="rId49"/>
              </p:custDataLst>
            </p:nvPr>
          </p:nvSpPr>
          <p:spPr>
            <a:xfrm>
              <a:off x="2673" y="3398"/>
              <a:ext cx="1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9" name="Line 3"/>
            <p:cNvSpPr/>
            <p:nvPr>
              <p:custDataLst>
                <p:tags r:id="rId50"/>
              </p:custDataLst>
            </p:nvPr>
          </p:nvSpPr>
          <p:spPr>
            <a:xfrm>
              <a:off x="3304" y="3398"/>
              <a:ext cx="1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二、最小模式下的总线操作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71" name="Text Box 3"/>
          <p:cNvSpPr txBox="1"/>
          <p:nvPr>
            <p:custDataLst>
              <p:tags r:id="rId1"/>
            </p:custDataLst>
          </p:nvPr>
        </p:nvSpPr>
        <p:spPr>
          <a:xfrm>
            <a:off x="839416" y="1521363"/>
            <a:ext cx="7006927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3.指令周期(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Instruction Cycle)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572" name="Text Box 2"/>
          <p:cNvSpPr txBox="1"/>
          <p:nvPr>
            <p:custDataLst>
              <p:tags r:id="rId2"/>
            </p:custDataLst>
          </p:nvPr>
        </p:nvSpPr>
        <p:spPr>
          <a:xfrm>
            <a:off x="551384" y="2276872"/>
            <a:ext cx="11233248" cy="168661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63880" algn="just">
              <a:lnSpc>
                <a:spcPct val="160000"/>
              </a:lnSpc>
              <a:spcBef>
                <a:spcPct val="5000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执行一条指令所需要的时间，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由一至若干个机器周期组成。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63880" algn="just">
              <a:lnSpc>
                <a:spcPct val="16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机器周期与总线周期的区别？？</a:t>
            </a:r>
            <a:endParaRPr lang="zh-CN" altLang="en-US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二、最小模式下的总线操作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71" name="Text Box 3"/>
          <p:cNvSpPr txBox="1"/>
          <p:nvPr>
            <p:custDataLst>
              <p:tags r:id="rId1"/>
            </p:custDataLst>
          </p:nvPr>
        </p:nvSpPr>
        <p:spPr>
          <a:xfrm>
            <a:off x="839416" y="1521363"/>
            <a:ext cx="7006927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几个周期的区别：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416" y="2204864"/>
            <a:ext cx="107240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①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时钟周期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是最小单位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(CPU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晶振工作频率的倒数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②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机器周期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需要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个或多个时钟</a:t>
            </a:r>
            <a:r>
              <a:rPr lang="zh-CN" altLang="en-US" sz="2800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周期。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③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指令周期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需要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个或多个机器周期。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④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机器周期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因涉及一个基本操作时间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,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可能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操作总线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,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因此可能会包含</a:t>
            </a: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总线周期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,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也可能不包含。</a:t>
            </a:r>
            <a:endParaRPr lang="zh-CN" altLang="en-US" sz="2800" b="1" i="0" dirty="0"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0215" y="234612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618" name="AutoShape 63" descr="姣嶇増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141730" y="647065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1619" name="AutoShape 61"/>
          <p:cNvSpPr/>
          <p:nvPr>
            <p:custDataLst>
              <p:tags r:id="rId2"/>
            </p:custDataLst>
          </p:nvPr>
        </p:nvSpPr>
        <p:spPr>
          <a:xfrm>
            <a:off x="2071189" y="3348206"/>
            <a:ext cx="8405812" cy="2525712"/>
          </a:xfrm>
          <a:prstGeom prst="roundRect">
            <a:avLst>
              <a:gd name="adj" fmla="val 7741"/>
            </a:avLst>
          </a:prstGeom>
          <a:solidFill>
            <a:srgbClr val="D5FFFF"/>
          </a:solidFill>
          <a:ln w="9525" cap="flat" cmpd="sng">
            <a:solidFill>
              <a:srgbClr val="33CC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1620" name="Text Box 52"/>
          <p:cNvSpPr txBox="1"/>
          <p:nvPr>
            <p:custDataLst>
              <p:tags r:id="rId3"/>
            </p:custDataLst>
          </p:nvPr>
        </p:nvSpPr>
        <p:spPr>
          <a:xfrm>
            <a:off x="674189" y="1196955"/>
            <a:ext cx="4886325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总线操作与时序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621" name="Text Box 51"/>
          <p:cNvSpPr txBox="1"/>
          <p:nvPr>
            <p:custDataLst>
              <p:tags r:id="rId4"/>
            </p:custDataLst>
          </p:nvPr>
        </p:nvSpPr>
        <p:spPr>
          <a:xfrm>
            <a:off x="767408" y="1844824"/>
            <a:ext cx="10945216" cy="11523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63880"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 8086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微处理器采用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总线复用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操作方式，8086的16位数据总线和地址总线的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低16位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共用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的，典型的总线周期如图。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1622" name="Group 2"/>
          <p:cNvGrpSpPr/>
          <p:nvPr/>
        </p:nvGrpSpPr>
        <p:grpSpPr>
          <a:xfrm>
            <a:off x="2033089" y="3567290"/>
            <a:ext cx="8197850" cy="1938337"/>
            <a:chOff x="317" y="2608"/>
            <a:chExt cx="5164" cy="1221"/>
          </a:xfrm>
        </p:grpSpPr>
        <p:grpSp>
          <p:nvGrpSpPr>
            <p:cNvPr id="111623" name="Group 41"/>
            <p:cNvGrpSpPr/>
            <p:nvPr/>
          </p:nvGrpSpPr>
          <p:grpSpPr>
            <a:xfrm>
              <a:off x="809" y="3161"/>
              <a:ext cx="4656" cy="192"/>
              <a:chOff x="240" y="1248"/>
              <a:chExt cx="5376" cy="192"/>
            </a:xfrm>
          </p:grpSpPr>
          <p:sp>
            <p:nvSpPr>
              <p:cNvPr id="111662" name="Freeform 50"/>
              <p:cNvSpPr/>
              <p:nvPr>
                <p:custDataLst>
                  <p:tags r:id="rId5"/>
                </p:custDataLst>
              </p:nvPr>
            </p:nvSpPr>
            <p:spPr>
              <a:xfrm>
                <a:off x="240" y="1248"/>
                <a:ext cx="768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0"/>
                  </a:cxn>
                  <a:cxn ang="0">
                    <a:pos x="240" y="192"/>
                  </a:cxn>
                  <a:cxn ang="0">
                    <a:pos x="480" y="192"/>
                  </a:cxn>
                  <a:cxn ang="0">
                    <a:pos x="528" y="0"/>
                  </a:cxn>
                  <a:cxn ang="0">
                    <a:pos x="768" y="0"/>
                  </a:cxn>
                </a:cxnLst>
                <a:rect l="0" t="0" r="0" b="0"/>
                <a:pathLst>
                  <a:path w="768" h="192">
                    <a:moveTo>
                      <a:pt x="0" y="0"/>
                    </a:moveTo>
                    <a:lnTo>
                      <a:pt x="192" y="0"/>
                    </a:lnTo>
                    <a:lnTo>
                      <a:pt x="240" y="192"/>
                    </a:lnTo>
                    <a:lnTo>
                      <a:pt x="480" y="192"/>
                    </a:lnTo>
                    <a:lnTo>
                      <a:pt x="528" y="0"/>
                    </a:lnTo>
                    <a:lnTo>
                      <a:pt x="76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3" name="Freeform 49"/>
              <p:cNvSpPr/>
              <p:nvPr>
                <p:custDataLst>
                  <p:tags r:id="rId6"/>
                </p:custDataLst>
              </p:nvPr>
            </p:nvSpPr>
            <p:spPr>
              <a:xfrm>
                <a:off x="1008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4" name="Freeform 4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84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5" name="Freeform 47"/>
              <p:cNvSpPr/>
              <p:nvPr>
                <p:custDataLst>
                  <p:tags r:id="rId8"/>
                </p:custDataLst>
              </p:nvPr>
            </p:nvSpPr>
            <p:spPr>
              <a:xfrm>
                <a:off x="2160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6" name="Freeform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2736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7" name="Freeform 45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12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8" name="Freeform 44"/>
              <p:cNvSpPr/>
              <p:nvPr>
                <p:custDataLst>
                  <p:tags r:id="rId11"/>
                </p:custDataLst>
              </p:nvPr>
            </p:nvSpPr>
            <p:spPr>
              <a:xfrm>
                <a:off x="3888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69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4464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70" name="Freeform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5040" y="1248"/>
                <a:ext cx="576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92"/>
                  </a:cxn>
                  <a:cxn ang="0">
                    <a:pos x="288" y="192"/>
                  </a:cxn>
                  <a:cxn ang="0">
                    <a:pos x="336" y="0"/>
                  </a:cxn>
                  <a:cxn ang="0">
                    <a:pos x="576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1624" name="Line 40"/>
            <p:cNvSpPr/>
            <p:nvPr>
              <p:custDataLst>
                <p:tags r:id="rId14"/>
              </p:custDataLst>
            </p:nvPr>
          </p:nvSpPr>
          <p:spPr>
            <a:xfrm flipV="1">
              <a:off x="985" y="2721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25" name="Line 39"/>
            <p:cNvSpPr/>
            <p:nvPr>
              <p:custDataLst>
                <p:tags r:id="rId15"/>
              </p:custDataLst>
            </p:nvPr>
          </p:nvSpPr>
          <p:spPr>
            <a:xfrm flipV="1">
              <a:off x="2985" y="2721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26" name="Line 38"/>
            <p:cNvSpPr/>
            <p:nvPr>
              <p:custDataLst>
                <p:tags r:id="rId16"/>
              </p:custDataLst>
            </p:nvPr>
          </p:nvSpPr>
          <p:spPr>
            <a:xfrm flipV="1">
              <a:off x="1456" y="2891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27" name="Line 37"/>
            <p:cNvSpPr/>
            <p:nvPr>
              <p:custDataLst>
                <p:tags r:id="rId17"/>
              </p:custDataLst>
            </p:nvPr>
          </p:nvSpPr>
          <p:spPr>
            <a:xfrm flipV="1">
              <a:off x="1956" y="2891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28" name="Line 36"/>
            <p:cNvSpPr/>
            <p:nvPr>
              <p:custDataLst>
                <p:tags r:id="rId18"/>
              </p:custDataLst>
            </p:nvPr>
          </p:nvSpPr>
          <p:spPr>
            <a:xfrm flipV="1">
              <a:off x="2456" y="2891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29" name="Line 35"/>
            <p:cNvSpPr/>
            <p:nvPr>
              <p:custDataLst>
                <p:tags r:id="rId19"/>
              </p:custDataLst>
            </p:nvPr>
          </p:nvSpPr>
          <p:spPr>
            <a:xfrm flipV="1">
              <a:off x="3962" y="2891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30" name="Line 34"/>
            <p:cNvSpPr/>
            <p:nvPr>
              <p:custDataLst>
                <p:tags r:id="rId20"/>
              </p:custDataLst>
            </p:nvPr>
          </p:nvSpPr>
          <p:spPr>
            <a:xfrm flipV="1">
              <a:off x="4462" y="2891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31" name="Line 33"/>
            <p:cNvSpPr/>
            <p:nvPr>
              <p:custDataLst>
                <p:tags r:id="rId21"/>
              </p:custDataLst>
            </p:nvPr>
          </p:nvSpPr>
          <p:spPr>
            <a:xfrm flipV="1">
              <a:off x="4962" y="2891"/>
              <a:ext cx="0" cy="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32" name="Line 32"/>
            <p:cNvSpPr/>
            <p:nvPr>
              <p:custDataLst>
                <p:tags r:id="rId22"/>
              </p:custDataLst>
            </p:nvPr>
          </p:nvSpPr>
          <p:spPr>
            <a:xfrm flipV="1">
              <a:off x="5463" y="2721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33" name="Text Box 31"/>
            <p:cNvSpPr txBox="1"/>
            <p:nvPr>
              <p:custDataLst>
                <p:tags r:id="rId23"/>
              </p:custDataLst>
            </p:nvPr>
          </p:nvSpPr>
          <p:spPr>
            <a:xfrm>
              <a:off x="1000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34" name="Text Box 30"/>
            <p:cNvSpPr txBox="1"/>
            <p:nvPr>
              <p:custDataLst>
                <p:tags r:id="rId24"/>
              </p:custDataLst>
            </p:nvPr>
          </p:nvSpPr>
          <p:spPr>
            <a:xfrm>
              <a:off x="1489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35" name="Text Box 29"/>
            <p:cNvSpPr txBox="1"/>
            <p:nvPr>
              <p:custDataLst>
                <p:tags r:id="rId25"/>
              </p:custDataLst>
            </p:nvPr>
          </p:nvSpPr>
          <p:spPr>
            <a:xfrm>
              <a:off x="1989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36" name="Text Box 28"/>
            <p:cNvSpPr txBox="1"/>
            <p:nvPr>
              <p:custDataLst>
                <p:tags r:id="rId26"/>
              </p:custDataLst>
            </p:nvPr>
          </p:nvSpPr>
          <p:spPr>
            <a:xfrm>
              <a:off x="2455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37" name="Text Box 27"/>
            <p:cNvSpPr txBox="1"/>
            <p:nvPr>
              <p:custDataLst>
                <p:tags r:id="rId27"/>
              </p:custDataLst>
            </p:nvPr>
          </p:nvSpPr>
          <p:spPr>
            <a:xfrm>
              <a:off x="2978" y="2900"/>
              <a:ext cx="22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I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38" name="Text Box 26"/>
            <p:cNvSpPr txBox="1"/>
            <p:nvPr>
              <p:custDataLst>
                <p:tags r:id="rId28"/>
              </p:custDataLst>
            </p:nvPr>
          </p:nvSpPr>
          <p:spPr>
            <a:xfrm>
              <a:off x="3456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39" name="Text Box 25"/>
            <p:cNvSpPr txBox="1"/>
            <p:nvPr>
              <p:custDataLst>
                <p:tags r:id="rId29"/>
              </p:custDataLst>
            </p:nvPr>
          </p:nvSpPr>
          <p:spPr>
            <a:xfrm>
              <a:off x="3945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40" name="Text Box 24"/>
            <p:cNvSpPr txBox="1"/>
            <p:nvPr>
              <p:custDataLst>
                <p:tags r:id="rId30"/>
              </p:custDataLst>
            </p:nvPr>
          </p:nvSpPr>
          <p:spPr>
            <a:xfrm>
              <a:off x="4445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41" name="Text Box 23"/>
            <p:cNvSpPr txBox="1"/>
            <p:nvPr>
              <p:custDataLst>
                <p:tags r:id="rId31"/>
              </p:custDataLst>
            </p:nvPr>
          </p:nvSpPr>
          <p:spPr>
            <a:xfrm>
              <a:off x="4911" y="2900"/>
              <a:ext cx="24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42" name="Line 22"/>
            <p:cNvSpPr/>
            <p:nvPr>
              <p:custDataLst>
                <p:tags r:id="rId32"/>
              </p:custDataLst>
            </p:nvPr>
          </p:nvSpPr>
          <p:spPr>
            <a:xfrm flipV="1">
              <a:off x="3497" y="2721"/>
              <a:ext cx="0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43" name="Line 21"/>
            <p:cNvSpPr/>
            <p:nvPr>
              <p:custDataLst>
                <p:tags r:id="rId33"/>
              </p:custDataLst>
            </p:nvPr>
          </p:nvSpPr>
          <p:spPr>
            <a:xfrm>
              <a:off x="980" y="2836"/>
              <a:ext cx="2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11644" name="Line 20"/>
            <p:cNvSpPr/>
            <p:nvPr>
              <p:custDataLst>
                <p:tags r:id="rId34"/>
              </p:custDataLst>
            </p:nvPr>
          </p:nvSpPr>
          <p:spPr>
            <a:xfrm>
              <a:off x="3481" y="2836"/>
              <a:ext cx="2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11645" name="Text Box 19"/>
            <p:cNvSpPr txBox="1"/>
            <p:nvPr>
              <p:custDataLst>
                <p:tags r:id="rId35"/>
              </p:custDataLst>
            </p:nvPr>
          </p:nvSpPr>
          <p:spPr>
            <a:xfrm>
              <a:off x="1486" y="2608"/>
              <a:ext cx="763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1646" name="Text Box 18"/>
            <p:cNvSpPr txBox="1"/>
            <p:nvPr>
              <p:custDataLst>
                <p:tags r:id="rId36"/>
              </p:custDataLst>
            </p:nvPr>
          </p:nvSpPr>
          <p:spPr>
            <a:xfrm>
              <a:off x="4030" y="2608"/>
              <a:ext cx="763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1647" name="AutoShape 17"/>
            <p:cNvSpPr/>
            <p:nvPr>
              <p:custDataLst>
                <p:tags r:id="rId37"/>
              </p:custDataLst>
            </p:nvPr>
          </p:nvSpPr>
          <p:spPr>
            <a:xfrm>
              <a:off x="1063" y="3540"/>
              <a:ext cx="505" cy="278"/>
            </a:xfrm>
            <a:prstGeom prst="hexagon">
              <a:avLst>
                <a:gd name="adj" fmla="val 45413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地址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1648" name="AutoShape 16"/>
            <p:cNvSpPr/>
            <p:nvPr>
              <p:custDataLst>
                <p:tags r:id="rId38"/>
              </p:custDataLst>
            </p:nvPr>
          </p:nvSpPr>
          <p:spPr>
            <a:xfrm>
              <a:off x="1836" y="3540"/>
              <a:ext cx="864" cy="278"/>
            </a:xfrm>
            <a:prstGeom prst="hexagon">
              <a:avLst>
                <a:gd name="adj" fmla="val 77697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数据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1649" name="AutoShape 15"/>
            <p:cNvSpPr/>
            <p:nvPr>
              <p:custDataLst>
                <p:tags r:id="rId39"/>
              </p:custDataLst>
            </p:nvPr>
          </p:nvSpPr>
          <p:spPr>
            <a:xfrm>
              <a:off x="3537" y="3540"/>
              <a:ext cx="505" cy="278"/>
            </a:xfrm>
            <a:prstGeom prst="hexagon">
              <a:avLst>
                <a:gd name="adj" fmla="val 45413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地址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1650" name="Freeform 14"/>
            <p:cNvSpPr/>
            <p:nvPr>
              <p:custDataLst>
                <p:tags r:id="rId40"/>
              </p:custDataLst>
            </p:nvPr>
          </p:nvSpPr>
          <p:spPr>
            <a:xfrm>
              <a:off x="733" y="3551"/>
              <a:ext cx="322" cy="122"/>
            </a:xfrm>
            <a:custGeom>
              <a:avLst/>
              <a:gdLst/>
              <a:ahLst/>
              <a:cxnLst>
                <a:cxn ang="0">
                  <a:pos x="322" y="122"/>
                </a:cxn>
                <a:cxn ang="0">
                  <a:pos x="211" y="0"/>
                </a:cxn>
                <a:cxn ang="0">
                  <a:pos x="0" y="0"/>
                </a:cxn>
              </a:cxnLst>
              <a:rect l="0" t="0" r="0" b="0"/>
              <a:pathLst>
                <a:path w="322" h="122">
                  <a:moveTo>
                    <a:pt x="322" y="122"/>
                  </a:move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51" name="Freeform 13"/>
            <p:cNvSpPr/>
            <p:nvPr>
              <p:custDataLst>
                <p:tags r:id="rId41"/>
              </p:custDataLst>
            </p:nvPr>
          </p:nvSpPr>
          <p:spPr>
            <a:xfrm flipV="1">
              <a:off x="733" y="3695"/>
              <a:ext cx="322" cy="122"/>
            </a:xfrm>
            <a:custGeom>
              <a:avLst/>
              <a:gdLst/>
              <a:ahLst/>
              <a:cxnLst>
                <a:cxn ang="0">
                  <a:pos x="322" y="122"/>
                </a:cxn>
                <a:cxn ang="0">
                  <a:pos x="211" y="0"/>
                </a:cxn>
                <a:cxn ang="0">
                  <a:pos x="0" y="0"/>
                </a:cxn>
              </a:cxnLst>
              <a:rect l="0" t="0" r="0" b="0"/>
              <a:pathLst>
                <a:path w="322" h="122">
                  <a:moveTo>
                    <a:pt x="322" y="122"/>
                  </a:move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52" name="Line 12"/>
            <p:cNvSpPr/>
            <p:nvPr>
              <p:custDataLst>
                <p:tags r:id="rId42"/>
              </p:custDataLst>
            </p:nvPr>
          </p:nvSpPr>
          <p:spPr>
            <a:xfrm>
              <a:off x="1582" y="3684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1653" name="Line 11"/>
            <p:cNvSpPr/>
            <p:nvPr>
              <p:custDataLst>
                <p:tags r:id="rId43"/>
              </p:custDataLst>
            </p:nvPr>
          </p:nvSpPr>
          <p:spPr>
            <a:xfrm>
              <a:off x="2908" y="3674"/>
              <a:ext cx="4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1654" name="Text Box 10"/>
            <p:cNvSpPr txBox="1"/>
            <p:nvPr>
              <p:custDataLst>
                <p:tags r:id="rId44"/>
              </p:custDataLst>
            </p:nvPr>
          </p:nvSpPr>
          <p:spPr>
            <a:xfrm>
              <a:off x="317" y="3536"/>
              <a:ext cx="32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AD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55" name="Text Box 9"/>
            <p:cNvSpPr txBox="1"/>
            <p:nvPr>
              <p:custDataLst>
                <p:tags r:id="rId45"/>
              </p:custDataLst>
            </p:nvPr>
          </p:nvSpPr>
          <p:spPr>
            <a:xfrm>
              <a:off x="531" y="3166"/>
              <a:ext cx="40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CLK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1656" name="Line 8"/>
            <p:cNvSpPr/>
            <p:nvPr>
              <p:custDataLst>
                <p:tags r:id="rId46"/>
              </p:custDataLst>
            </p:nvPr>
          </p:nvSpPr>
          <p:spPr>
            <a:xfrm>
              <a:off x="4035" y="3684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1657" name="AutoShape 7"/>
            <p:cNvSpPr/>
            <p:nvPr>
              <p:custDataLst>
                <p:tags r:id="rId47"/>
              </p:custDataLst>
            </p:nvPr>
          </p:nvSpPr>
          <p:spPr>
            <a:xfrm>
              <a:off x="4267" y="3540"/>
              <a:ext cx="864" cy="278"/>
            </a:xfrm>
            <a:prstGeom prst="hexagon">
              <a:avLst>
                <a:gd name="adj" fmla="val 77697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数据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1658" name="Line 6"/>
            <p:cNvSpPr/>
            <p:nvPr>
              <p:custDataLst>
                <p:tags r:id="rId48"/>
              </p:custDataLst>
            </p:nvPr>
          </p:nvSpPr>
          <p:spPr>
            <a:xfrm flipV="1">
              <a:off x="5138" y="3550"/>
              <a:ext cx="238" cy="1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59" name="Line 5"/>
            <p:cNvSpPr/>
            <p:nvPr>
              <p:custDataLst>
                <p:tags r:id="rId49"/>
              </p:custDataLst>
            </p:nvPr>
          </p:nvSpPr>
          <p:spPr>
            <a:xfrm>
              <a:off x="5128" y="3674"/>
              <a:ext cx="238" cy="1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60" name="Line 4"/>
            <p:cNvSpPr/>
            <p:nvPr>
              <p:custDataLst>
                <p:tags r:id="rId50"/>
              </p:custDataLst>
            </p:nvPr>
          </p:nvSpPr>
          <p:spPr>
            <a:xfrm>
              <a:off x="2697" y="3674"/>
              <a:ext cx="1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61" name="Line 3"/>
            <p:cNvSpPr/>
            <p:nvPr>
              <p:custDataLst>
                <p:tags r:id="rId51"/>
              </p:custDataLst>
            </p:nvPr>
          </p:nvSpPr>
          <p:spPr>
            <a:xfrm>
              <a:off x="3328" y="3674"/>
              <a:ext cx="1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28816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43" name="Group 11"/>
          <p:cNvGrpSpPr/>
          <p:nvPr/>
        </p:nvGrpSpPr>
        <p:grpSpPr>
          <a:xfrm>
            <a:off x="623392" y="1124591"/>
            <a:ext cx="11089232" cy="1238251"/>
            <a:chOff x="540" y="468"/>
            <a:chExt cx="4968" cy="780"/>
          </a:xfrm>
        </p:grpSpPr>
        <p:sp>
          <p:nvSpPr>
            <p:cNvPr id="112653" name="AutoShape 13"/>
            <p:cNvSpPr/>
            <p:nvPr>
              <p:custDataLst>
                <p:tags r:id="rId1"/>
              </p:custDataLst>
            </p:nvPr>
          </p:nvSpPr>
          <p:spPr>
            <a:xfrm>
              <a:off x="540" y="468"/>
              <a:ext cx="4968" cy="780"/>
            </a:xfrm>
            <a:prstGeom prst="roundRect">
              <a:avLst>
                <a:gd name="adj" fmla="val 16667"/>
              </a:avLst>
            </a:prstGeom>
            <a:solidFill>
              <a:srgbClr val="D1FFFF"/>
            </a:solidFill>
            <a:ln w="9525" cap="flat" cmpd="sng">
              <a:solidFill>
                <a:srgbClr val="0099FF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54" name="Text Box 12"/>
            <p:cNvSpPr txBox="1"/>
            <p:nvPr>
              <p:custDataLst>
                <p:tags r:id="rId2"/>
              </p:custDataLst>
            </p:nvPr>
          </p:nvSpPr>
          <p:spPr>
            <a:xfrm>
              <a:off x="575" y="555"/>
              <a:ext cx="4829" cy="6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193675" indent="-193675" algn="just">
                <a:lnSpc>
                  <a:spcPct val="110000"/>
                </a:lnSpc>
                <a:spcBef>
                  <a:spcPct val="50000"/>
                </a:spcBef>
                <a:buChar char="•"/>
              </a:pPr>
              <a:r>
                <a:rPr lang="zh-CN" altLang="en-US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在</a:t>
              </a:r>
              <a:r>
                <a:rPr lang="zh-CN" altLang="en-US" sz="2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没有插入等待时钟周期</a:t>
              </a:r>
              <a:r>
                <a:rPr lang="en-US" altLang="zh-CN" sz="2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600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W</a:t>
              </a:r>
              <a:r>
                <a:rPr lang="zh-CN" altLang="en-US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的情况下，总线周期由</a:t>
              </a:r>
              <a:r>
                <a:rPr lang="zh-CN" altLang="en-US" sz="2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4个时钟周期</a:t>
              </a:r>
              <a:r>
                <a:rPr lang="zh-CN" altLang="en-US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组成，即图中</a:t>
              </a:r>
              <a:r>
                <a:rPr lang="en-US" altLang="zh-CN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6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、T</a:t>
              </a:r>
              <a:r>
                <a:rPr lang="en-US" altLang="zh-CN" sz="26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、T</a:t>
              </a:r>
              <a:r>
                <a:rPr lang="en-US" altLang="zh-CN" sz="26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、T</a:t>
              </a:r>
              <a:r>
                <a:rPr lang="en-US" altLang="zh-CN" sz="26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644" name="Group 8"/>
          <p:cNvGrpSpPr/>
          <p:nvPr/>
        </p:nvGrpSpPr>
        <p:grpSpPr>
          <a:xfrm>
            <a:off x="623392" y="2534293"/>
            <a:ext cx="11089232" cy="1524001"/>
            <a:chOff x="552" y="1356"/>
            <a:chExt cx="4932" cy="960"/>
          </a:xfrm>
        </p:grpSpPr>
        <p:sp>
          <p:nvSpPr>
            <p:cNvPr id="112651" name="Rectangle 10"/>
            <p:cNvSpPr/>
            <p:nvPr>
              <p:custDataLst>
                <p:tags r:id="rId3"/>
              </p:custDataLst>
            </p:nvPr>
          </p:nvSpPr>
          <p:spPr>
            <a:xfrm>
              <a:off x="552" y="1356"/>
              <a:ext cx="4932" cy="960"/>
            </a:xfrm>
            <a:prstGeom prst="rect">
              <a:avLst/>
            </a:prstGeom>
            <a:solidFill>
              <a:srgbClr val="C5FFE2"/>
            </a:solidFill>
            <a:ln w="9525" cap="flat" cmpd="sng">
              <a:solidFill>
                <a:srgbClr val="0099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52" name="Text Box 9"/>
            <p:cNvSpPr txBox="1"/>
            <p:nvPr>
              <p:custDataLst>
                <p:tags r:id="rId4"/>
              </p:custDataLst>
            </p:nvPr>
          </p:nvSpPr>
          <p:spPr>
            <a:xfrm>
              <a:off x="575" y="1529"/>
              <a:ext cx="4829" cy="6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193675" indent="-193675" algn="just">
                <a:lnSpc>
                  <a:spcPct val="110000"/>
                </a:lnSpc>
                <a:spcBef>
                  <a:spcPct val="50000"/>
                </a:spcBef>
                <a:buChar char="•"/>
              </a:pP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600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期间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CPU</a:t>
              </a: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把存储器或外设的地址放到总线上，这些地址信息由</a:t>
              </a:r>
              <a:r>
                <a:rPr lang="en-US" altLang="zh-CN" sz="26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ALE</a:t>
              </a: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控制锁存到地址锁存器中，以便使总线上可以传送数据信息。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645" name="Group 5"/>
          <p:cNvGrpSpPr/>
          <p:nvPr/>
        </p:nvGrpSpPr>
        <p:grpSpPr>
          <a:xfrm>
            <a:off x="623392" y="4248784"/>
            <a:ext cx="11089232" cy="1143000"/>
            <a:chOff x="540" y="2436"/>
            <a:chExt cx="4968" cy="720"/>
          </a:xfrm>
        </p:grpSpPr>
        <p:sp>
          <p:nvSpPr>
            <p:cNvPr id="112649" name="AutoShape 7"/>
            <p:cNvSpPr/>
            <p:nvPr>
              <p:custDataLst>
                <p:tags r:id="rId5"/>
              </p:custDataLst>
            </p:nvPr>
          </p:nvSpPr>
          <p:spPr>
            <a:xfrm>
              <a:off x="540" y="2436"/>
              <a:ext cx="4968" cy="720"/>
            </a:xfrm>
            <a:prstGeom prst="roundRect">
              <a:avLst>
                <a:gd name="adj" fmla="val 16667"/>
              </a:avLst>
            </a:prstGeom>
            <a:solidFill>
              <a:srgbClr val="D1FFFF"/>
            </a:solidFill>
            <a:ln w="9525" cap="flat" cmpd="sng">
              <a:solidFill>
                <a:srgbClr val="0099FF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50" name="Text Box 6"/>
            <p:cNvSpPr txBox="1"/>
            <p:nvPr>
              <p:custDataLst>
                <p:tags r:id="rId6"/>
              </p:custDataLst>
            </p:nvPr>
          </p:nvSpPr>
          <p:spPr>
            <a:xfrm>
              <a:off x="575" y="2507"/>
              <a:ext cx="4829" cy="6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193675" indent="-193675" algn="just">
                <a:lnSpc>
                  <a:spcPct val="110000"/>
                </a:lnSpc>
                <a:spcBef>
                  <a:spcPct val="50000"/>
                </a:spcBef>
                <a:buChar char="•"/>
              </a:pPr>
              <a:r>
                <a:rPr lang="en-US" altLang="zh-CN" sz="2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600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600" dirty="0" smtClean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期间</a:t>
              </a:r>
              <a:r>
                <a:rPr lang="en-US" altLang="zh-CN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AD</a:t>
              </a:r>
              <a:r>
                <a:rPr lang="en-US" altLang="zh-CN" sz="26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15</a:t>
              </a:r>
              <a:r>
                <a:rPr lang="en-US" altLang="zh-CN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~AD</a:t>
              </a:r>
              <a:r>
                <a:rPr lang="en-US" altLang="zh-CN" sz="26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600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上的地址已消失，在数据还未到达前，分时复用的地址/数据总线处于高阻态，以便为读入或写出数据作准备。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646" name="Group 2"/>
          <p:cNvGrpSpPr/>
          <p:nvPr/>
        </p:nvGrpSpPr>
        <p:grpSpPr>
          <a:xfrm>
            <a:off x="675106" y="5620383"/>
            <a:ext cx="11037518" cy="1181100"/>
            <a:chOff x="564" y="3300"/>
            <a:chExt cx="4932" cy="744"/>
          </a:xfrm>
        </p:grpSpPr>
        <p:sp>
          <p:nvSpPr>
            <p:cNvPr id="112647" name="Rectangle 4"/>
            <p:cNvSpPr/>
            <p:nvPr>
              <p:custDataLst>
                <p:tags r:id="rId7"/>
              </p:custDataLst>
            </p:nvPr>
          </p:nvSpPr>
          <p:spPr>
            <a:xfrm>
              <a:off x="564" y="3300"/>
              <a:ext cx="4932" cy="744"/>
            </a:xfrm>
            <a:prstGeom prst="rect">
              <a:avLst/>
            </a:prstGeom>
            <a:solidFill>
              <a:srgbClr val="C5FFE2"/>
            </a:solidFill>
            <a:ln w="9525" cap="flat" cmpd="sng">
              <a:solidFill>
                <a:srgbClr val="0099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48" name="Text Box 3"/>
            <p:cNvSpPr txBox="1"/>
            <p:nvPr>
              <p:custDataLst>
                <p:tags r:id="rId8"/>
              </p:custDataLst>
            </p:nvPr>
          </p:nvSpPr>
          <p:spPr>
            <a:xfrm>
              <a:off x="575" y="3484"/>
              <a:ext cx="4829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193675" indent="-193675" algn="just">
                <a:lnSpc>
                  <a:spcPct val="110000"/>
                </a:lnSpc>
                <a:spcBef>
                  <a:spcPct val="50000"/>
                </a:spcBef>
                <a:buChar char="•"/>
              </a:pP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600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600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期间，读或写的数据出现在总线上，以使完成读或写的操作。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5583" y="265524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6" name="AutoShape 1061" descr="姣嶇増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186180" y="428625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3667" name="AutoShape 1059"/>
          <p:cNvSpPr/>
          <p:nvPr>
            <p:custDataLst>
              <p:tags r:id="rId2"/>
            </p:custDataLst>
          </p:nvPr>
        </p:nvSpPr>
        <p:spPr>
          <a:xfrm>
            <a:off x="2224980" y="1858972"/>
            <a:ext cx="8191500" cy="3087687"/>
          </a:xfrm>
          <a:prstGeom prst="roundRect">
            <a:avLst>
              <a:gd name="adj" fmla="val 11569"/>
            </a:avLst>
          </a:prstGeom>
          <a:solidFill>
            <a:srgbClr val="DDFFDD"/>
          </a:solidFill>
          <a:ln w="9525" cap="flat" cmpd="sng">
            <a:solidFill>
              <a:srgbClr val="33CC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3668" name="Text Box 1058"/>
          <p:cNvSpPr txBox="1"/>
          <p:nvPr>
            <p:custDataLst>
              <p:tags r:id="rId3"/>
            </p:custDataLst>
          </p:nvPr>
        </p:nvSpPr>
        <p:spPr>
          <a:xfrm>
            <a:off x="1037539" y="1198141"/>
            <a:ext cx="55245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等待周期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3669" name="Group 1027"/>
          <p:cNvGrpSpPr/>
          <p:nvPr/>
        </p:nvGrpSpPr>
        <p:grpSpPr>
          <a:xfrm>
            <a:off x="2302777" y="1973268"/>
            <a:ext cx="7862887" cy="2755903"/>
            <a:chOff x="467" y="973"/>
            <a:chExt cx="4953" cy="1736"/>
          </a:xfrm>
        </p:grpSpPr>
        <p:sp>
          <p:nvSpPr>
            <p:cNvPr id="113671" name="Freeform 1057"/>
            <p:cNvSpPr/>
            <p:nvPr>
              <p:custDataLst>
                <p:tags r:id="rId4"/>
              </p:custDataLst>
            </p:nvPr>
          </p:nvSpPr>
          <p:spPr>
            <a:xfrm flipV="1">
              <a:off x="1114" y="1403"/>
              <a:ext cx="886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85" y="0"/>
                </a:cxn>
                <a:cxn ang="0">
                  <a:pos x="2365" y="1"/>
                </a:cxn>
                <a:cxn ang="0">
                  <a:pos x="4729" y="1"/>
                </a:cxn>
                <a:cxn ang="0">
                  <a:pos x="5203" y="0"/>
                </a:cxn>
                <a:cxn ang="0">
                  <a:pos x="7559" y="0"/>
                </a:cxn>
              </a:cxnLst>
              <a:rect l="0" t="0" r="0" b="0"/>
              <a:pathLst>
                <a:path w="768" h="192">
                  <a:moveTo>
                    <a:pt x="0" y="0"/>
                  </a:moveTo>
                  <a:lnTo>
                    <a:pt x="192" y="0"/>
                  </a:lnTo>
                  <a:lnTo>
                    <a:pt x="240" y="192"/>
                  </a:lnTo>
                  <a:lnTo>
                    <a:pt x="480" y="192"/>
                  </a:lnTo>
                  <a:lnTo>
                    <a:pt x="528" y="0"/>
                  </a:lnTo>
                  <a:lnTo>
                    <a:pt x="768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2" name="Freeform 1056"/>
            <p:cNvSpPr/>
            <p:nvPr>
              <p:custDataLst>
                <p:tags r:id="rId5"/>
              </p:custDataLst>
            </p:nvPr>
          </p:nvSpPr>
          <p:spPr>
            <a:xfrm flipV="1">
              <a:off x="2000" y="1403"/>
              <a:ext cx="664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3" y="1"/>
                </a:cxn>
                <a:cxn ang="0">
                  <a:pos x="2810" y="1"/>
                </a:cxn>
                <a:cxn ang="0">
                  <a:pos x="3265" y="0"/>
                </a:cxn>
                <a:cxn ang="0">
                  <a:pos x="559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3" name="Freeform 1055"/>
            <p:cNvSpPr/>
            <p:nvPr>
              <p:custDataLst>
                <p:tags r:id="rId6"/>
              </p:custDataLst>
            </p:nvPr>
          </p:nvSpPr>
          <p:spPr>
            <a:xfrm flipV="1">
              <a:off x="2664" y="1403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4" name="Freeform 1054"/>
            <p:cNvSpPr/>
            <p:nvPr>
              <p:custDataLst>
                <p:tags r:id="rId7"/>
              </p:custDataLst>
            </p:nvPr>
          </p:nvSpPr>
          <p:spPr>
            <a:xfrm flipV="1">
              <a:off x="3329" y="1403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5" name="Freeform 1053"/>
            <p:cNvSpPr/>
            <p:nvPr>
              <p:custDataLst>
                <p:tags r:id="rId8"/>
              </p:custDataLst>
            </p:nvPr>
          </p:nvSpPr>
          <p:spPr>
            <a:xfrm flipV="1">
              <a:off x="4016" y="1396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6" name="Line 1052"/>
            <p:cNvSpPr/>
            <p:nvPr>
              <p:custDataLst>
                <p:tags r:id="rId9"/>
              </p:custDataLst>
            </p:nvPr>
          </p:nvSpPr>
          <p:spPr>
            <a:xfrm flipV="1">
              <a:off x="1701" y="1136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77" name="Line 1051"/>
            <p:cNvSpPr/>
            <p:nvPr>
              <p:custDataLst>
                <p:tags r:id="rId10"/>
              </p:custDataLst>
            </p:nvPr>
          </p:nvSpPr>
          <p:spPr>
            <a:xfrm flipV="1">
              <a:off x="2359" y="121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78" name="Line 1050"/>
            <p:cNvSpPr/>
            <p:nvPr>
              <p:custDataLst>
                <p:tags r:id="rId11"/>
              </p:custDataLst>
            </p:nvPr>
          </p:nvSpPr>
          <p:spPr>
            <a:xfrm flipV="1">
              <a:off x="3029" y="121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79" name="Line 1049"/>
            <p:cNvSpPr/>
            <p:nvPr>
              <p:custDataLst>
                <p:tags r:id="rId12"/>
              </p:custDataLst>
            </p:nvPr>
          </p:nvSpPr>
          <p:spPr>
            <a:xfrm flipV="1">
              <a:off x="3706" y="121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80" name="Text Box 1048"/>
            <p:cNvSpPr txBox="1"/>
            <p:nvPr>
              <p:custDataLst>
                <p:tags r:id="rId13"/>
              </p:custDataLst>
            </p:nvPr>
          </p:nvSpPr>
          <p:spPr>
            <a:xfrm>
              <a:off x="1701" y="1239"/>
              <a:ext cx="2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3681" name="Text Box 1047"/>
            <p:cNvSpPr txBox="1"/>
            <p:nvPr>
              <p:custDataLst>
                <p:tags r:id="rId14"/>
              </p:custDataLst>
            </p:nvPr>
          </p:nvSpPr>
          <p:spPr>
            <a:xfrm>
              <a:off x="2414" y="1239"/>
              <a:ext cx="2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3682" name="Text Box 1046"/>
            <p:cNvSpPr txBox="1"/>
            <p:nvPr>
              <p:custDataLst>
                <p:tags r:id="rId15"/>
              </p:custDataLst>
            </p:nvPr>
          </p:nvSpPr>
          <p:spPr>
            <a:xfrm>
              <a:off x="3077" y="1239"/>
              <a:ext cx="2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3683" name="Text Box 1045"/>
            <p:cNvSpPr txBox="1"/>
            <p:nvPr>
              <p:custDataLst>
                <p:tags r:id="rId16"/>
              </p:custDataLst>
            </p:nvPr>
          </p:nvSpPr>
          <p:spPr>
            <a:xfrm>
              <a:off x="3732" y="1231"/>
              <a:ext cx="30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W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3684" name="Line 1044"/>
            <p:cNvSpPr/>
            <p:nvPr>
              <p:custDataLst>
                <p:tags r:id="rId17"/>
              </p:custDataLst>
            </p:nvPr>
          </p:nvSpPr>
          <p:spPr>
            <a:xfrm>
              <a:off x="1696" y="1201"/>
              <a:ext cx="33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13685" name="Text Box 1043"/>
            <p:cNvSpPr txBox="1"/>
            <p:nvPr>
              <p:custDataLst>
                <p:tags r:id="rId18"/>
              </p:custDataLst>
            </p:nvPr>
          </p:nvSpPr>
          <p:spPr>
            <a:xfrm>
              <a:off x="2409" y="973"/>
              <a:ext cx="108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一个总线周期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686" name="AutoShape 1042"/>
            <p:cNvSpPr/>
            <p:nvPr>
              <p:custDataLst>
                <p:tags r:id="rId19"/>
              </p:custDataLst>
            </p:nvPr>
          </p:nvSpPr>
          <p:spPr>
            <a:xfrm>
              <a:off x="3939" y="1815"/>
              <a:ext cx="954" cy="187"/>
            </a:xfrm>
            <a:prstGeom prst="hexagon">
              <a:avLst>
                <a:gd name="adj" fmla="val 41236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数据输入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687" name="Line 1041"/>
            <p:cNvSpPr/>
            <p:nvPr>
              <p:custDataLst>
                <p:tags r:id="rId20"/>
              </p:custDataLst>
            </p:nvPr>
          </p:nvSpPr>
          <p:spPr>
            <a:xfrm>
              <a:off x="1126" y="1918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88" name="Line 1040"/>
            <p:cNvSpPr/>
            <p:nvPr>
              <p:custDataLst>
                <p:tags r:id="rId21"/>
              </p:custDataLst>
            </p:nvPr>
          </p:nvSpPr>
          <p:spPr>
            <a:xfrm>
              <a:off x="2508" y="1918"/>
              <a:ext cx="140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89" name="Line 1039"/>
            <p:cNvSpPr/>
            <p:nvPr>
              <p:custDataLst>
                <p:tags r:id="rId22"/>
              </p:custDataLst>
            </p:nvPr>
          </p:nvSpPr>
          <p:spPr>
            <a:xfrm>
              <a:off x="4900" y="1908"/>
              <a:ext cx="5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90" name="AutoShape 1038"/>
            <p:cNvSpPr/>
            <p:nvPr>
              <p:custDataLst>
                <p:tags r:id="rId23"/>
              </p:custDataLst>
            </p:nvPr>
          </p:nvSpPr>
          <p:spPr>
            <a:xfrm>
              <a:off x="1702" y="1832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</a:rPr>
                <a:t>地址输出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691" name="Text Box 1037"/>
            <p:cNvSpPr txBox="1"/>
            <p:nvPr>
              <p:custDataLst>
                <p:tags r:id="rId24"/>
              </p:custDataLst>
            </p:nvPr>
          </p:nvSpPr>
          <p:spPr>
            <a:xfrm>
              <a:off x="4467" y="1231"/>
              <a:ext cx="2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3692" name="Line 1036"/>
            <p:cNvSpPr/>
            <p:nvPr>
              <p:custDataLst>
                <p:tags r:id="rId25"/>
              </p:custDataLst>
            </p:nvPr>
          </p:nvSpPr>
          <p:spPr>
            <a:xfrm flipV="1">
              <a:off x="4414" y="121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93" name="Line 1035"/>
            <p:cNvSpPr/>
            <p:nvPr>
              <p:custDataLst>
                <p:tags r:id="rId26"/>
              </p:custDataLst>
            </p:nvPr>
          </p:nvSpPr>
          <p:spPr>
            <a:xfrm flipV="1">
              <a:off x="5091" y="1077"/>
              <a:ext cx="0" cy="27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694" name="Text Box 1034"/>
            <p:cNvSpPr txBox="1"/>
            <p:nvPr>
              <p:custDataLst>
                <p:tags r:id="rId27"/>
              </p:custDataLst>
            </p:nvPr>
          </p:nvSpPr>
          <p:spPr>
            <a:xfrm>
              <a:off x="491" y="2099"/>
              <a:ext cx="61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READY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3695" name="Freeform 1033"/>
            <p:cNvSpPr/>
            <p:nvPr>
              <p:custDataLst>
                <p:tags r:id="rId28"/>
              </p:custDataLst>
            </p:nvPr>
          </p:nvSpPr>
          <p:spPr>
            <a:xfrm>
              <a:off x="1118" y="2200"/>
              <a:ext cx="4199" cy="1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9" y="6"/>
                </a:cxn>
                <a:cxn ang="0">
                  <a:pos x="1719" y="152"/>
                </a:cxn>
                <a:cxn ang="0">
                  <a:pos x="2654" y="152"/>
                </a:cxn>
                <a:cxn ang="0">
                  <a:pos x="2741" y="6"/>
                </a:cxn>
                <a:cxn ang="0">
                  <a:pos x="4199" y="4"/>
                </a:cxn>
              </a:cxnLst>
              <a:rect l="0" t="0" r="0" b="0"/>
              <a:pathLst>
                <a:path w="4199" h="152">
                  <a:moveTo>
                    <a:pt x="0" y="0"/>
                  </a:moveTo>
                  <a:lnTo>
                    <a:pt x="1589" y="6"/>
                  </a:lnTo>
                  <a:lnTo>
                    <a:pt x="1719" y="152"/>
                  </a:lnTo>
                  <a:lnTo>
                    <a:pt x="2654" y="152"/>
                  </a:lnTo>
                  <a:lnTo>
                    <a:pt x="2741" y="6"/>
                  </a:lnTo>
                  <a:lnTo>
                    <a:pt x="4199" y="4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6" name="Line 1032"/>
            <p:cNvSpPr/>
            <p:nvPr>
              <p:custDataLst>
                <p:tags r:id="rId29"/>
              </p:custDataLst>
            </p:nvPr>
          </p:nvSpPr>
          <p:spPr>
            <a:xfrm>
              <a:off x="3378" y="1435"/>
              <a:ext cx="0" cy="8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13697" name="Line 1031"/>
            <p:cNvSpPr/>
            <p:nvPr>
              <p:custDataLst>
                <p:tags r:id="rId30"/>
              </p:custDataLst>
            </p:nvPr>
          </p:nvSpPr>
          <p:spPr>
            <a:xfrm>
              <a:off x="4065" y="1427"/>
              <a:ext cx="0" cy="7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13698" name="Freeform 1030"/>
            <p:cNvSpPr/>
            <p:nvPr>
              <p:custDataLst>
                <p:tags r:id="rId31"/>
              </p:custDataLst>
            </p:nvPr>
          </p:nvSpPr>
          <p:spPr>
            <a:xfrm flipV="1">
              <a:off x="4691" y="1396"/>
              <a:ext cx="689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6" y="1"/>
                </a:cxn>
                <a:cxn ang="0">
                  <a:pos x="5078" y="1"/>
                </a:cxn>
                <a:cxn ang="0">
                  <a:pos x="5900" y="0"/>
                </a:cxn>
                <a:cxn ang="0">
                  <a:pos x="10122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9" name="Text Box 1029"/>
            <p:cNvSpPr txBox="1"/>
            <p:nvPr>
              <p:custDataLst>
                <p:tags r:id="rId32"/>
              </p:custDataLst>
            </p:nvPr>
          </p:nvSpPr>
          <p:spPr>
            <a:xfrm>
              <a:off x="467" y="1794"/>
              <a:ext cx="69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地址总线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700" name="Text Box 1028"/>
            <p:cNvSpPr txBox="1"/>
            <p:nvPr>
              <p:custDataLst>
                <p:tags r:id="rId33"/>
              </p:custDataLst>
            </p:nvPr>
          </p:nvSpPr>
          <p:spPr>
            <a:xfrm>
              <a:off x="2266" y="2457"/>
              <a:ext cx="18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READY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信号的定时波形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13670" name="Text Box 1026"/>
          <p:cNvSpPr txBox="1"/>
          <p:nvPr>
            <p:custDataLst>
              <p:tags r:id="rId34"/>
            </p:custDataLst>
          </p:nvPr>
        </p:nvSpPr>
        <p:spPr>
          <a:xfrm>
            <a:off x="695400" y="5113345"/>
            <a:ext cx="10873208" cy="148111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622300"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如果在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周期结束之前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，存储器或外设未准备好数据传送，就要启动输入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线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使之变低电平，从而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之间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插入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一个或多个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等待周期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，直到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变高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，转入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周期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，完成读写操作。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27488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691" name="AutoShape 1028"/>
          <p:cNvSpPr/>
          <p:nvPr>
            <p:custDataLst>
              <p:tags r:id="rId1"/>
            </p:custDataLst>
          </p:nvPr>
        </p:nvSpPr>
        <p:spPr>
          <a:xfrm>
            <a:off x="1199456" y="2204864"/>
            <a:ext cx="9865095" cy="3312368"/>
          </a:xfrm>
          <a:prstGeom prst="flowChartDocument">
            <a:avLst/>
          </a:prstGeom>
          <a:solidFill>
            <a:srgbClr val="FFE1FF"/>
          </a:solidFill>
          <a:ln w="38100" cap="flat" cmpd="dbl">
            <a:solidFill>
              <a:srgbClr val="FF33CC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4692" name="Text Box 1027"/>
          <p:cNvSpPr txBox="1"/>
          <p:nvPr>
            <p:custDataLst>
              <p:tags r:id="rId2"/>
            </p:custDataLst>
          </p:nvPr>
        </p:nvSpPr>
        <p:spPr>
          <a:xfrm>
            <a:off x="983432" y="1222634"/>
            <a:ext cx="55245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空闲状态周期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3200" baseline="-2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693" name="Text Box 1026"/>
          <p:cNvSpPr txBox="1"/>
          <p:nvPr>
            <p:custDataLst>
              <p:tags r:id="rId3"/>
            </p:custDataLst>
          </p:nvPr>
        </p:nvSpPr>
        <p:spPr>
          <a:xfrm>
            <a:off x="1415479" y="2204864"/>
            <a:ext cx="9433048" cy="310854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716280" algn="just">
              <a:lnSpc>
                <a:spcPct val="14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执行部件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EU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和总线接口部件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BIU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在一定程度上独立并行工作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，只有当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BIU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为了填满指令队列或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执行指令需要与外部交换数据时，申请一个总线周期，此时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BIU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才执行一个总线周期。因此在两个总线周期之间，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可能会存在一些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BIU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空闲时钟周期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4646" y="1340768"/>
            <a:ext cx="11158415" cy="493417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  <a:sym typeface="+mn-ea"/>
              </a:rPr>
              <a:t>怎样用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16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位寄存器表示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20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位地址信息？</a:t>
            </a:r>
            <a:endParaRPr lang="zh-CN" altLang="en-US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存储器是以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字节（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BYTE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为单位存储信息，存储器的通用单位为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字节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由于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8086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访问内存要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20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位地址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(1MB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），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而执行部件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EU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中所有寄存器和内部数据总线均为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 只能提供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位地址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，只能寻址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aseline="30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16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=64KB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。因此，把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1MB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存储空间分为若干个“逻辑段”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(Segment) 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，每个段最多可管理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64KB</a:t>
            </a: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空间。</a:t>
            </a:r>
            <a:endParaRPr lang="en-US" altLang="zh-CN" sz="2400" dirty="0" smtClean="0">
              <a:latin typeface="Times New Roman" panose="02020603050405020304" pitchFamily="18" charset="0"/>
              <a:sym typeface="+mn-ea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</a:pP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一个段的最小长度是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字节</a:t>
            </a:r>
            <a:r>
              <a:rPr lang="zh-CN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段与段之间可以是分开的、连续的、重叠的甚至重合。任何一个存储单元都可以定义在一个段或多个段中</a:t>
            </a:r>
            <a:r>
              <a:rPr lang="zh-CN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en-US" altLang="zh-CN" sz="2400" dirty="0" smtClean="0">
              <a:solidFill>
                <a:srgbClr val="7030A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1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8086的内部结构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6462" y="21081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一、8086读总线周期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14" name="AutoShape 1091" descr="姣嶇増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12825" y="0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5715" name="AutoShape 1089"/>
          <p:cNvSpPr/>
          <p:nvPr>
            <p:custDataLst>
              <p:tags r:id="rId2"/>
            </p:custDataLst>
          </p:nvPr>
        </p:nvSpPr>
        <p:spPr>
          <a:xfrm>
            <a:off x="2123256" y="1412883"/>
            <a:ext cx="8077200" cy="4645025"/>
          </a:xfrm>
          <a:prstGeom prst="roundRect">
            <a:avLst>
              <a:gd name="adj" fmla="val 7741"/>
            </a:avLst>
          </a:prstGeom>
          <a:solidFill>
            <a:srgbClr val="D5FFFF"/>
          </a:solidFill>
          <a:ln w="9525" cap="flat" cmpd="sng">
            <a:solidFill>
              <a:srgbClr val="33CC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15717" name="Group 1027"/>
          <p:cNvGrpSpPr/>
          <p:nvPr/>
        </p:nvGrpSpPr>
        <p:grpSpPr>
          <a:xfrm>
            <a:off x="2307414" y="1533534"/>
            <a:ext cx="7407275" cy="4373563"/>
            <a:chOff x="542" y="1187"/>
            <a:chExt cx="4666" cy="2755"/>
          </a:xfrm>
        </p:grpSpPr>
        <p:grpSp>
          <p:nvGrpSpPr>
            <p:cNvPr id="115719" name="Group 1080"/>
            <p:cNvGrpSpPr/>
            <p:nvPr/>
          </p:nvGrpSpPr>
          <p:grpSpPr>
            <a:xfrm flipV="1">
              <a:off x="1590" y="1610"/>
              <a:ext cx="3567" cy="136"/>
              <a:chOff x="617" y="2202"/>
              <a:chExt cx="2678" cy="203"/>
            </a:xfrm>
          </p:grpSpPr>
          <p:sp>
            <p:nvSpPr>
              <p:cNvPr id="115772" name="Freeform 1085"/>
              <p:cNvSpPr/>
              <p:nvPr>
                <p:custDataLst>
                  <p:tags r:id="rId3"/>
                </p:custDataLst>
              </p:nvPr>
            </p:nvSpPr>
            <p:spPr>
              <a:xfrm>
                <a:off x="617" y="2202"/>
                <a:ext cx="665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0"/>
                  </a:cxn>
                  <a:cxn ang="0">
                    <a:pos x="23" y="192"/>
                  </a:cxn>
                  <a:cxn ang="0">
                    <a:pos x="48" y="192"/>
                  </a:cxn>
                  <a:cxn ang="0">
                    <a:pos x="53" y="0"/>
                  </a:cxn>
                  <a:cxn ang="0">
                    <a:pos x="77" y="0"/>
                  </a:cxn>
                </a:cxnLst>
                <a:rect l="0" t="0" r="0" b="0"/>
                <a:pathLst>
                  <a:path w="768" h="192">
                    <a:moveTo>
                      <a:pt x="0" y="0"/>
                    </a:moveTo>
                    <a:lnTo>
                      <a:pt x="192" y="0"/>
                    </a:lnTo>
                    <a:lnTo>
                      <a:pt x="240" y="192"/>
                    </a:lnTo>
                    <a:lnTo>
                      <a:pt x="480" y="192"/>
                    </a:lnTo>
                    <a:lnTo>
                      <a:pt x="528" y="0"/>
                    </a:lnTo>
                    <a:lnTo>
                      <a:pt x="76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3" name="Freeform 1084"/>
              <p:cNvSpPr/>
              <p:nvPr>
                <p:custDataLst>
                  <p:tags r:id="rId4"/>
                </p:custDataLst>
              </p:nvPr>
            </p:nvSpPr>
            <p:spPr>
              <a:xfrm>
                <a:off x="1282" y="2202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4" name="Freeform 1083"/>
              <p:cNvSpPr/>
              <p:nvPr>
                <p:custDataLst>
                  <p:tags r:id="rId5"/>
                </p:custDataLst>
              </p:nvPr>
            </p:nvSpPr>
            <p:spPr>
              <a:xfrm>
                <a:off x="1781" y="2202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5" name="Freeform 1082"/>
              <p:cNvSpPr/>
              <p:nvPr>
                <p:custDataLst>
                  <p:tags r:id="rId6"/>
                </p:custDataLst>
              </p:nvPr>
            </p:nvSpPr>
            <p:spPr>
              <a:xfrm>
                <a:off x="2280" y="2202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6" name="Freeform 1081"/>
              <p:cNvSpPr/>
              <p:nvPr>
                <p:custDataLst>
                  <p:tags r:id="rId7"/>
                </p:custDataLst>
              </p:nvPr>
            </p:nvSpPr>
            <p:spPr>
              <a:xfrm>
                <a:off x="2796" y="2213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5720" name="Line 1079"/>
            <p:cNvSpPr/>
            <p:nvPr>
              <p:custDataLst>
                <p:tags r:id="rId8"/>
              </p:custDataLst>
            </p:nvPr>
          </p:nvSpPr>
          <p:spPr>
            <a:xfrm flipV="1">
              <a:off x="2177" y="1350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1" name="Line 1078"/>
            <p:cNvSpPr/>
            <p:nvPr>
              <p:custDataLst>
                <p:tags r:id="rId9"/>
              </p:custDataLst>
            </p:nvPr>
          </p:nvSpPr>
          <p:spPr>
            <a:xfrm flipV="1">
              <a:off x="2859" y="1426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2" name="Line 1077"/>
            <p:cNvSpPr/>
            <p:nvPr>
              <p:custDataLst>
                <p:tags r:id="rId10"/>
              </p:custDataLst>
            </p:nvPr>
          </p:nvSpPr>
          <p:spPr>
            <a:xfrm flipV="1">
              <a:off x="3505" y="1426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3" name="Line 1076"/>
            <p:cNvSpPr/>
            <p:nvPr>
              <p:custDataLst>
                <p:tags r:id="rId11"/>
              </p:custDataLst>
            </p:nvPr>
          </p:nvSpPr>
          <p:spPr>
            <a:xfrm flipV="1">
              <a:off x="4182" y="1426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4" name="Text Box 1075"/>
            <p:cNvSpPr txBox="1"/>
            <p:nvPr>
              <p:custDataLst>
                <p:tags r:id="rId12"/>
              </p:custDataLst>
            </p:nvPr>
          </p:nvSpPr>
          <p:spPr>
            <a:xfrm>
              <a:off x="2177" y="1453"/>
              <a:ext cx="260" cy="252"/>
            </a:xfrm>
            <a:prstGeom prst="rect">
              <a:avLst/>
            </a:prstGeom>
            <a:solidFill>
              <a:srgbClr val="FFAC83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25" name="Text Box 1074"/>
            <p:cNvSpPr txBox="1"/>
            <p:nvPr>
              <p:custDataLst>
                <p:tags r:id="rId13"/>
              </p:custDataLst>
            </p:nvPr>
          </p:nvSpPr>
          <p:spPr>
            <a:xfrm>
              <a:off x="2890" y="1453"/>
              <a:ext cx="260" cy="252"/>
            </a:xfrm>
            <a:prstGeom prst="rect">
              <a:avLst/>
            </a:prstGeom>
            <a:solidFill>
              <a:srgbClr val="FFAC83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26" name="Text Box 1073"/>
            <p:cNvSpPr txBox="1"/>
            <p:nvPr>
              <p:custDataLst>
                <p:tags r:id="rId14"/>
              </p:custDataLst>
            </p:nvPr>
          </p:nvSpPr>
          <p:spPr>
            <a:xfrm>
              <a:off x="3553" y="1453"/>
              <a:ext cx="260" cy="252"/>
            </a:xfrm>
            <a:prstGeom prst="rect">
              <a:avLst/>
            </a:prstGeom>
            <a:solidFill>
              <a:srgbClr val="FFAC83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27" name="Text Box 1072"/>
            <p:cNvSpPr txBox="1"/>
            <p:nvPr>
              <p:custDataLst>
                <p:tags r:id="rId15"/>
              </p:custDataLst>
            </p:nvPr>
          </p:nvSpPr>
          <p:spPr>
            <a:xfrm>
              <a:off x="4208" y="1445"/>
              <a:ext cx="260" cy="252"/>
            </a:xfrm>
            <a:prstGeom prst="rect">
              <a:avLst/>
            </a:prstGeom>
            <a:solidFill>
              <a:srgbClr val="FFAC83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28" name="Line 1071"/>
            <p:cNvSpPr/>
            <p:nvPr>
              <p:custDataLst>
                <p:tags r:id="rId16"/>
              </p:custDataLst>
            </p:nvPr>
          </p:nvSpPr>
          <p:spPr>
            <a:xfrm>
              <a:off x="2183" y="1415"/>
              <a:ext cx="26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15729" name="Text Box 1070"/>
            <p:cNvSpPr txBox="1"/>
            <p:nvPr>
              <p:custDataLst>
                <p:tags r:id="rId17"/>
              </p:custDataLst>
            </p:nvPr>
          </p:nvSpPr>
          <p:spPr>
            <a:xfrm>
              <a:off x="2885" y="1187"/>
              <a:ext cx="108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一个总线周期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5730" name="Text Box 1069"/>
            <p:cNvSpPr txBox="1"/>
            <p:nvPr>
              <p:custDataLst>
                <p:tags r:id="rId18"/>
              </p:custDataLst>
            </p:nvPr>
          </p:nvSpPr>
          <p:spPr>
            <a:xfrm>
              <a:off x="1193" y="1567"/>
              <a:ext cx="44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CLK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31" name="AutoShape 1068"/>
            <p:cNvSpPr/>
            <p:nvPr>
              <p:custDataLst>
                <p:tags r:id="rId19"/>
              </p:custDataLst>
            </p:nvPr>
          </p:nvSpPr>
          <p:spPr>
            <a:xfrm>
              <a:off x="2178" y="2239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19</a:t>
              </a:r>
              <a:r>
                <a:rPr lang="en-US" altLang="zh-CN" dirty="0">
                  <a:latin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32" name="AutoShape 1067"/>
            <p:cNvSpPr/>
            <p:nvPr>
              <p:custDataLst>
                <p:tags r:id="rId20"/>
              </p:custDataLst>
            </p:nvPr>
          </p:nvSpPr>
          <p:spPr>
            <a:xfrm>
              <a:off x="2978" y="2229"/>
              <a:ext cx="1763" cy="199"/>
            </a:xfrm>
            <a:prstGeom prst="hexagon">
              <a:avLst>
                <a:gd name="adj" fmla="val 114470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15733" name="Group 1064"/>
            <p:cNvGrpSpPr/>
            <p:nvPr/>
          </p:nvGrpSpPr>
          <p:grpSpPr>
            <a:xfrm>
              <a:off x="1590" y="2237"/>
              <a:ext cx="418" cy="190"/>
              <a:chOff x="1638" y="1937"/>
              <a:chExt cx="322" cy="190"/>
            </a:xfrm>
          </p:grpSpPr>
          <p:sp>
            <p:nvSpPr>
              <p:cNvPr id="115770" name="Freeform 1066"/>
              <p:cNvSpPr/>
              <p:nvPr>
                <p:custDataLst>
                  <p:tags r:id="rId21"/>
                </p:custDataLst>
              </p:nvPr>
            </p:nvSpPr>
            <p:spPr>
              <a:xfrm>
                <a:off x="1638" y="1937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1" name="Freeform 1065"/>
              <p:cNvSpPr/>
              <p:nvPr>
                <p:custDataLst>
                  <p:tags r:id="rId22"/>
                </p:custDataLst>
              </p:nvPr>
            </p:nvSpPr>
            <p:spPr>
              <a:xfrm flipV="1">
                <a:off x="1638" y="2040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5734" name="Line 1063"/>
            <p:cNvSpPr/>
            <p:nvPr>
              <p:custDataLst>
                <p:tags r:id="rId23"/>
              </p:custDataLst>
            </p:nvPr>
          </p:nvSpPr>
          <p:spPr>
            <a:xfrm>
              <a:off x="2009" y="2332"/>
              <a:ext cx="18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35" name="Text Box 1062"/>
            <p:cNvSpPr txBox="1"/>
            <p:nvPr>
              <p:custDataLst>
                <p:tags r:id="rId24"/>
              </p:custDataLst>
            </p:nvPr>
          </p:nvSpPr>
          <p:spPr>
            <a:xfrm>
              <a:off x="542" y="2107"/>
              <a:ext cx="108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19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16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36" name="Text Box 1061"/>
            <p:cNvSpPr txBox="1"/>
            <p:nvPr>
              <p:custDataLst>
                <p:tags r:id="rId25"/>
              </p:custDataLst>
            </p:nvPr>
          </p:nvSpPr>
          <p:spPr>
            <a:xfrm>
              <a:off x="1009" y="2343"/>
              <a:ext cx="62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BHE/S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37" name="Line 1060"/>
            <p:cNvSpPr/>
            <p:nvPr>
              <p:custDataLst>
                <p:tags r:id="rId26"/>
              </p:custDataLst>
            </p:nvPr>
          </p:nvSpPr>
          <p:spPr>
            <a:xfrm>
              <a:off x="1051" y="2380"/>
              <a:ext cx="3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38" name="AutoShape 1059"/>
            <p:cNvSpPr/>
            <p:nvPr>
              <p:custDataLst>
                <p:tags r:id="rId27"/>
              </p:custDataLst>
            </p:nvPr>
          </p:nvSpPr>
          <p:spPr>
            <a:xfrm>
              <a:off x="3549" y="2533"/>
              <a:ext cx="1101" cy="199"/>
            </a:xfrm>
            <a:prstGeom prst="hexagon">
              <a:avLst>
                <a:gd name="adj" fmla="val 44720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DATA IN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39" name="Line 1058"/>
            <p:cNvSpPr/>
            <p:nvPr>
              <p:custDataLst>
                <p:tags r:id="rId28"/>
              </p:custDataLst>
            </p:nvPr>
          </p:nvSpPr>
          <p:spPr>
            <a:xfrm>
              <a:off x="1602" y="2636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40" name="Line 1057"/>
            <p:cNvSpPr/>
            <p:nvPr>
              <p:custDataLst>
                <p:tags r:id="rId29"/>
              </p:custDataLst>
            </p:nvPr>
          </p:nvSpPr>
          <p:spPr>
            <a:xfrm>
              <a:off x="4747" y="2332"/>
              <a:ext cx="4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41" name="Line 1056"/>
            <p:cNvSpPr/>
            <p:nvPr>
              <p:custDataLst>
                <p:tags r:id="rId30"/>
              </p:custDataLst>
            </p:nvPr>
          </p:nvSpPr>
          <p:spPr>
            <a:xfrm>
              <a:off x="2984" y="2636"/>
              <a:ext cx="5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42" name="Line 1055"/>
            <p:cNvSpPr/>
            <p:nvPr>
              <p:custDataLst>
                <p:tags r:id="rId31"/>
              </p:custDataLst>
            </p:nvPr>
          </p:nvSpPr>
          <p:spPr>
            <a:xfrm>
              <a:off x="4647" y="2626"/>
              <a:ext cx="4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43" name="Text Box 1054"/>
            <p:cNvSpPr txBox="1"/>
            <p:nvPr>
              <p:custDataLst>
                <p:tags r:id="rId32"/>
              </p:custDataLst>
            </p:nvPr>
          </p:nvSpPr>
          <p:spPr>
            <a:xfrm>
              <a:off x="732" y="2506"/>
              <a:ext cx="89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15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44" name="Freeform 1053"/>
            <p:cNvSpPr/>
            <p:nvPr>
              <p:custDataLst>
                <p:tags r:id="rId33"/>
              </p:custDataLst>
            </p:nvPr>
          </p:nvSpPr>
          <p:spPr>
            <a:xfrm>
              <a:off x="1591" y="2803"/>
              <a:ext cx="3578" cy="162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617" y="149"/>
                </a:cxn>
                <a:cxn ang="0">
                  <a:pos x="737" y="5"/>
                </a:cxn>
                <a:cxn ang="0">
                  <a:pos x="1050" y="0"/>
                </a:cxn>
                <a:cxn ang="0">
                  <a:pos x="1172" y="159"/>
                </a:cxn>
                <a:cxn ang="0">
                  <a:pos x="3578" y="162"/>
                </a:cxn>
              </a:cxnLst>
              <a:rect l="0" t="0" r="0" b="0"/>
              <a:pathLst>
                <a:path w="3578" h="162">
                  <a:moveTo>
                    <a:pt x="0" y="150"/>
                  </a:moveTo>
                  <a:lnTo>
                    <a:pt x="617" y="149"/>
                  </a:lnTo>
                  <a:lnTo>
                    <a:pt x="737" y="5"/>
                  </a:lnTo>
                  <a:lnTo>
                    <a:pt x="1050" y="0"/>
                  </a:lnTo>
                  <a:lnTo>
                    <a:pt x="1172" y="159"/>
                  </a:lnTo>
                  <a:lnTo>
                    <a:pt x="3578" y="162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5" name="Text Box 1052"/>
            <p:cNvSpPr txBox="1"/>
            <p:nvPr>
              <p:custDataLst>
                <p:tags r:id="rId34"/>
              </p:custDataLst>
            </p:nvPr>
          </p:nvSpPr>
          <p:spPr>
            <a:xfrm>
              <a:off x="1179" y="2807"/>
              <a:ext cx="43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ALE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46" name="Text Box 1051"/>
            <p:cNvSpPr txBox="1"/>
            <p:nvPr>
              <p:custDataLst>
                <p:tags r:id="rId35"/>
              </p:custDataLst>
            </p:nvPr>
          </p:nvSpPr>
          <p:spPr>
            <a:xfrm>
              <a:off x="2897" y="1856"/>
              <a:ext cx="114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低=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I/O，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高=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M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47" name="Text Box 1050"/>
            <p:cNvSpPr txBox="1"/>
            <p:nvPr>
              <p:custDataLst>
                <p:tags r:id="rId36"/>
              </p:custDataLst>
            </p:nvPr>
          </p:nvSpPr>
          <p:spPr>
            <a:xfrm>
              <a:off x="1166" y="1883"/>
              <a:ext cx="4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M/IO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48" name="Line 1049"/>
            <p:cNvSpPr/>
            <p:nvPr>
              <p:custDataLst>
                <p:tags r:id="rId37"/>
              </p:custDataLst>
            </p:nvPr>
          </p:nvSpPr>
          <p:spPr>
            <a:xfrm>
              <a:off x="1430" y="1909"/>
              <a:ext cx="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49" name="Text Box 1048"/>
            <p:cNvSpPr txBox="1"/>
            <p:nvPr>
              <p:custDataLst>
                <p:tags r:id="rId38"/>
              </p:custDataLst>
            </p:nvPr>
          </p:nvSpPr>
          <p:spPr>
            <a:xfrm>
              <a:off x="1264" y="3026"/>
              <a:ext cx="34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RD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50" name="Line 1047"/>
            <p:cNvSpPr/>
            <p:nvPr>
              <p:custDataLst>
                <p:tags r:id="rId39"/>
              </p:custDataLst>
            </p:nvPr>
          </p:nvSpPr>
          <p:spPr>
            <a:xfrm>
              <a:off x="1391" y="3061"/>
              <a:ext cx="15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51" name="Freeform 1046"/>
            <p:cNvSpPr/>
            <p:nvPr>
              <p:custDataLst>
                <p:tags r:id="rId40"/>
              </p:custDataLst>
            </p:nvPr>
          </p:nvSpPr>
          <p:spPr>
            <a:xfrm>
              <a:off x="2278" y="3465"/>
              <a:ext cx="2402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2" y="3"/>
                </a:cxn>
              </a:cxnLst>
              <a:rect l="0" t="0" r="0" b="0"/>
              <a:pathLst>
                <a:path w="2402" h="3">
                  <a:moveTo>
                    <a:pt x="0" y="0"/>
                  </a:moveTo>
                  <a:lnTo>
                    <a:pt x="2402" y="3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2" name="Freeform 1045"/>
            <p:cNvSpPr/>
            <p:nvPr>
              <p:custDataLst>
                <p:tags r:id="rId41"/>
              </p:custDataLst>
            </p:nvPr>
          </p:nvSpPr>
          <p:spPr>
            <a:xfrm>
              <a:off x="1576" y="3345"/>
              <a:ext cx="700" cy="128"/>
            </a:xfrm>
            <a:custGeom>
              <a:avLst/>
              <a:gdLst/>
              <a:ahLst/>
              <a:cxnLst>
                <a:cxn ang="0">
                  <a:pos x="405714444" y="1087"/>
                </a:cxn>
                <a:cxn ang="0">
                  <a:pos x="343490094" y="0"/>
                </a:cxn>
                <a:cxn ang="0">
                  <a:pos x="0" y="0"/>
                </a:cxn>
              </a:cxnLst>
              <a:rect l="0" t="0" r="0" b="0"/>
              <a:pathLst>
                <a:path w="289" h="111">
                  <a:moveTo>
                    <a:pt x="289" y="111"/>
                  </a:moveTo>
                  <a:lnTo>
                    <a:pt x="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3" name="Freeform 1044"/>
            <p:cNvSpPr/>
            <p:nvPr>
              <p:custDataLst>
                <p:tags r:id="rId42"/>
              </p:custDataLst>
            </p:nvPr>
          </p:nvSpPr>
          <p:spPr>
            <a:xfrm>
              <a:off x="4690" y="3321"/>
              <a:ext cx="518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44" y="0"/>
                </a:cxn>
                <a:cxn ang="0">
                  <a:pos x="518" y="3"/>
                </a:cxn>
              </a:cxnLst>
              <a:rect l="0" t="0" r="0" b="0"/>
              <a:pathLst>
                <a:path w="518" h="144">
                  <a:moveTo>
                    <a:pt x="0" y="144"/>
                  </a:moveTo>
                  <a:lnTo>
                    <a:pt x="44" y="0"/>
                  </a:lnTo>
                  <a:lnTo>
                    <a:pt x="518" y="3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4" name="Text Box 1043"/>
            <p:cNvSpPr txBox="1"/>
            <p:nvPr>
              <p:custDataLst>
                <p:tags r:id="rId43"/>
              </p:custDataLst>
            </p:nvPr>
          </p:nvSpPr>
          <p:spPr>
            <a:xfrm>
              <a:off x="1110" y="3291"/>
              <a:ext cx="48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DT/R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55" name="Line 1042"/>
            <p:cNvSpPr/>
            <p:nvPr>
              <p:custDataLst>
                <p:tags r:id="rId44"/>
              </p:custDataLst>
            </p:nvPr>
          </p:nvSpPr>
          <p:spPr>
            <a:xfrm>
              <a:off x="1407" y="3329"/>
              <a:ext cx="11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56" name="Text Box 1041"/>
            <p:cNvSpPr txBox="1"/>
            <p:nvPr>
              <p:custDataLst>
                <p:tags r:id="rId45"/>
              </p:custDataLst>
            </p:nvPr>
          </p:nvSpPr>
          <p:spPr>
            <a:xfrm>
              <a:off x="1155" y="3622"/>
              <a:ext cx="45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DEN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57" name="Line 1040"/>
            <p:cNvSpPr/>
            <p:nvPr>
              <p:custDataLst>
                <p:tags r:id="rId46"/>
              </p:custDataLst>
            </p:nvPr>
          </p:nvSpPr>
          <p:spPr>
            <a:xfrm>
              <a:off x="1219" y="3660"/>
              <a:ext cx="3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58" name="AutoShape 1039"/>
            <p:cNvSpPr/>
            <p:nvPr>
              <p:custDataLst>
                <p:tags r:id="rId47"/>
              </p:custDataLst>
            </p:nvPr>
          </p:nvSpPr>
          <p:spPr>
            <a:xfrm>
              <a:off x="2178" y="2550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5759" name="Freeform 1038"/>
            <p:cNvSpPr/>
            <p:nvPr>
              <p:custDataLst>
                <p:tags r:id="rId48"/>
              </p:custDataLst>
            </p:nvPr>
          </p:nvSpPr>
          <p:spPr>
            <a:xfrm>
              <a:off x="1597" y="1872"/>
              <a:ext cx="3548" cy="21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707" y="0"/>
                </a:cxn>
                <a:cxn ang="0">
                  <a:pos x="839" y="216"/>
                </a:cxn>
                <a:cxn ang="0">
                  <a:pos x="3113" y="213"/>
                </a:cxn>
                <a:cxn ang="0">
                  <a:pos x="3311" y="15"/>
                </a:cxn>
                <a:cxn ang="0">
                  <a:pos x="3548" y="15"/>
                </a:cxn>
              </a:cxnLst>
              <a:rect l="0" t="0" r="0" b="0"/>
              <a:pathLst>
                <a:path w="3548" h="216">
                  <a:moveTo>
                    <a:pt x="0" y="4"/>
                  </a:moveTo>
                  <a:lnTo>
                    <a:pt x="707" y="0"/>
                  </a:lnTo>
                  <a:lnTo>
                    <a:pt x="839" y="216"/>
                  </a:lnTo>
                  <a:lnTo>
                    <a:pt x="3113" y="213"/>
                  </a:lnTo>
                  <a:lnTo>
                    <a:pt x="3311" y="15"/>
                  </a:lnTo>
                  <a:lnTo>
                    <a:pt x="3548" y="15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0" name="Freeform 1037"/>
            <p:cNvSpPr/>
            <p:nvPr>
              <p:custDataLst>
                <p:tags r:id="rId49"/>
              </p:custDataLst>
            </p:nvPr>
          </p:nvSpPr>
          <p:spPr>
            <a:xfrm>
              <a:off x="1597" y="1880"/>
              <a:ext cx="3548" cy="209"/>
            </a:xfrm>
            <a:custGeom>
              <a:avLst/>
              <a:gdLst/>
              <a:ahLst/>
              <a:cxnLst>
                <a:cxn ang="0">
                  <a:pos x="0" y="209"/>
                </a:cxn>
                <a:cxn ang="0">
                  <a:pos x="695" y="208"/>
                </a:cxn>
                <a:cxn ang="0">
                  <a:pos x="863" y="4"/>
                </a:cxn>
                <a:cxn ang="0">
                  <a:pos x="3113" y="0"/>
                </a:cxn>
                <a:cxn ang="0">
                  <a:pos x="3311" y="198"/>
                </a:cxn>
                <a:cxn ang="0">
                  <a:pos x="3548" y="198"/>
                </a:cxn>
              </a:cxnLst>
              <a:rect l="0" t="0" r="0" b="0"/>
              <a:pathLst>
                <a:path w="3548" h="209">
                  <a:moveTo>
                    <a:pt x="0" y="209"/>
                  </a:moveTo>
                  <a:lnTo>
                    <a:pt x="695" y="208"/>
                  </a:lnTo>
                  <a:lnTo>
                    <a:pt x="863" y="4"/>
                  </a:lnTo>
                  <a:lnTo>
                    <a:pt x="3113" y="0"/>
                  </a:lnTo>
                  <a:lnTo>
                    <a:pt x="3311" y="198"/>
                  </a:lnTo>
                  <a:lnTo>
                    <a:pt x="3548" y="198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1" name="Freeform 1036"/>
            <p:cNvSpPr/>
            <p:nvPr>
              <p:custDataLst>
                <p:tags r:id="rId50"/>
              </p:custDataLst>
            </p:nvPr>
          </p:nvSpPr>
          <p:spPr>
            <a:xfrm>
              <a:off x="1576" y="3139"/>
              <a:ext cx="3538" cy="1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6" y="0"/>
                </a:cxn>
                <a:cxn ang="0">
                  <a:pos x="1510" y="156"/>
                </a:cxn>
                <a:cxn ang="0">
                  <a:pos x="2400" y="156"/>
                </a:cxn>
                <a:cxn ang="0">
                  <a:pos x="2483" y="0"/>
                </a:cxn>
                <a:cxn ang="0">
                  <a:pos x="3538" y="0"/>
                </a:cxn>
              </a:cxnLst>
              <a:rect l="0" t="0" r="0" b="0"/>
              <a:pathLst>
                <a:path w="3538" h="156">
                  <a:moveTo>
                    <a:pt x="0" y="0"/>
                  </a:moveTo>
                  <a:lnTo>
                    <a:pt x="1386" y="0"/>
                  </a:lnTo>
                  <a:lnTo>
                    <a:pt x="1510" y="156"/>
                  </a:lnTo>
                  <a:lnTo>
                    <a:pt x="2400" y="156"/>
                  </a:lnTo>
                  <a:lnTo>
                    <a:pt x="2483" y="0"/>
                  </a:lnTo>
                  <a:lnTo>
                    <a:pt x="3538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2" name="Freeform 1035"/>
            <p:cNvSpPr/>
            <p:nvPr>
              <p:custDataLst>
                <p:tags r:id="rId51"/>
              </p:custDataLst>
            </p:nvPr>
          </p:nvSpPr>
          <p:spPr>
            <a:xfrm>
              <a:off x="1522" y="3683"/>
              <a:ext cx="3253" cy="181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384" y="24"/>
                </a:cxn>
                <a:cxn ang="0">
                  <a:pos x="1508" y="180"/>
                </a:cxn>
                <a:cxn ang="0">
                  <a:pos x="2490" y="181"/>
                </a:cxn>
                <a:cxn ang="0">
                  <a:pos x="2604" y="0"/>
                </a:cxn>
                <a:cxn ang="0">
                  <a:pos x="3253" y="0"/>
                </a:cxn>
              </a:cxnLst>
              <a:rect l="0" t="0" r="0" b="0"/>
              <a:pathLst>
                <a:path w="3253" h="181">
                  <a:moveTo>
                    <a:pt x="0" y="30"/>
                  </a:moveTo>
                  <a:lnTo>
                    <a:pt x="1384" y="24"/>
                  </a:lnTo>
                  <a:lnTo>
                    <a:pt x="1508" y="180"/>
                  </a:lnTo>
                  <a:lnTo>
                    <a:pt x="2490" y="181"/>
                  </a:lnTo>
                  <a:lnTo>
                    <a:pt x="2604" y="0"/>
                  </a:lnTo>
                  <a:lnTo>
                    <a:pt x="3253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3" name="Line 1034"/>
            <p:cNvSpPr/>
            <p:nvPr>
              <p:custDataLst>
                <p:tags r:id="rId52"/>
              </p:custDataLst>
            </p:nvPr>
          </p:nvSpPr>
          <p:spPr>
            <a:xfrm flipH="1">
              <a:off x="4813" y="3684"/>
              <a:ext cx="3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64" name="Line 1033"/>
            <p:cNvSpPr/>
            <p:nvPr>
              <p:custDataLst>
                <p:tags r:id="rId53"/>
              </p:custDataLst>
            </p:nvPr>
          </p:nvSpPr>
          <p:spPr>
            <a:xfrm>
              <a:off x="4182" y="1760"/>
              <a:ext cx="0" cy="215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15765" name="Line 1032"/>
            <p:cNvSpPr/>
            <p:nvPr>
              <p:custDataLst>
                <p:tags r:id="rId54"/>
              </p:custDataLst>
            </p:nvPr>
          </p:nvSpPr>
          <p:spPr>
            <a:xfrm>
              <a:off x="4807" y="1625"/>
              <a:ext cx="0" cy="22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15766" name="Line 1031"/>
            <p:cNvSpPr/>
            <p:nvPr>
              <p:custDataLst>
                <p:tags r:id="rId55"/>
              </p:custDataLst>
            </p:nvPr>
          </p:nvSpPr>
          <p:spPr>
            <a:xfrm flipV="1">
              <a:off x="4805" y="1318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67" name="Line 1030"/>
            <p:cNvSpPr/>
            <p:nvPr>
              <p:custDataLst>
                <p:tags r:id="rId56"/>
              </p:custDataLst>
            </p:nvPr>
          </p:nvSpPr>
          <p:spPr>
            <a:xfrm>
              <a:off x="3520" y="1662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15768" name="Line 1029"/>
            <p:cNvSpPr/>
            <p:nvPr>
              <p:custDataLst>
                <p:tags r:id="rId57"/>
              </p:custDataLst>
            </p:nvPr>
          </p:nvSpPr>
          <p:spPr>
            <a:xfrm>
              <a:off x="2858" y="1626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15769" name="Line 1028"/>
            <p:cNvSpPr/>
            <p:nvPr>
              <p:custDataLst>
                <p:tags r:id="rId58"/>
              </p:custDataLst>
            </p:nvPr>
          </p:nvSpPr>
          <p:spPr>
            <a:xfrm>
              <a:off x="2172" y="1577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115718" name="AutoShape 1026"/>
          <p:cNvSpPr/>
          <p:nvPr>
            <p:custDataLst>
              <p:tags r:id="rId59"/>
            </p:custDataLst>
          </p:nvPr>
        </p:nvSpPr>
        <p:spPr>
          <a:xfrm>
            <a:off x="9368615" y="5659446"/>
            <a:ext cx="739775" cy="369887"/>
          </a:xfrm>
          <a:prstGeom prst="actionButtonBlank">
            <a:avLst/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</a:rPr>
              <a:t>举例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1143000" y="-75565"/>
            <a:ext cx="76200" cy="7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endParaRPr lang="en-US" altLang="zh-CN" dirty="0"/>
          </a:p>
        </p:txBody>
      </p:sp>
      <p:sp>
        <p:nvSpPr>
          <p:cNvPr id="6" name="Rectangle 472"/>
          <p:cNvSpPr/>
          <p:nvPr>
            <p:custDataLst>
              <p:tags r:id="rId2"/>
            </p:custDataLst>
          </p:nvPr>
        </p:nvSpPr>
        <p:spPr>
          <a:xfrm>
            <a:off x="1752601" y="1426218"/>
            <a:ext cx="8286750" cy="343471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Monotype Sorts" pitchFamily="2" charset="2"/>
              <a:buChar char="4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/>
              <a:t> </a:t>
            </a:r>
            <a:endParaRPr lang="en-US" altLang="zh-CN" dirty="0"/>
          </a:p>
        </p:txBody>
      </p:sp>
      <p:grpSp>
        <p:nvGrpSpPr>
          <p:cNvPr id="7" name="Group 473"/>
          <p:cNvGrpSpPr/>
          <p:nvPr/>
        </p:nvGrpSpPr>
        <p:grpSpPr>
          <a:xfrm>
            <a:off x="1371609" y="1093476"/>
            <a:ext cx="9458325" cy="5546491"/>
            <a:chOff x="322" y="614"/>
            <a:chExt cx="5117" cy="3357"/>
          </a:xfrm>
        </p:grpSpPr>
        <p:sp>
          <p:nvSpPr>
            <p:cNvPr id="50" name="Rectangle 516"/>
            <p:cNvSpPr/>
            <p:nvPr>
              <p:custDataLst>
                <p:tags r:id="rId3"/>
              </p:custDataLst>
            </p:nvPr>
          </p:nvSpPr>
          <p:spPr>
            <a:xfrm>
              <a:off x="1551" y="2776"/>
              <a:ext cx="32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DEN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47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" y="1382"/>
              <a:ext cx="816" cy="2544"/>
            </a:xfrm>
            <a:prstGeom prst="rect">
              <a:avLst/>
            </a:prstGeom>
            <a:noFill/>
            <a:ln w="38100" cap="flat" algn="ctr">
              <a:solidFill>
                <a:srgbClr val="3333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endParaRPr kumimoji="1" lang="zh-CN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47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04" y="902"/>
              <a:ext cx="768" cy="288"/>
            </a:xfrm>
            <a:prstGeom prst="rect">
              <a:avLst/>
            </a:prstGeom>
            <a:solidFill>
              <a:srgbClr val="339933"/>
            </a:solidFill>
            <a:ln w="9525" cap="flat" algn="ctr">
              <a:solidFill>
                <a:srgbClr val="3333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8284A</a:t>
              </a:r>
              <a:endParaRPr kumimoji="1"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476"/>
            <p:cNvSpPr/>
            <p:nvPr>
              <p:custDataLst>
                <p:tags r:id="rId6"/>
              </p:custDataLst>
            </p:nvPr>
          </p:nvSpPr>
          <p:spPr>
            <a:xfrm>
              <a:off x="3168" y="950"/>
              <a:ext cx="672" cy="13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477"/>
            <p:cNvSpPr/>
            <p:nvPr>
              <p:custDataLst>
                <p:tags r:id="rId7"/>
              </p:custDataLst>
            </p:nvPr>
          </p:nvSpPr>
          <p:spPr>
            <a:xfrm>
              <a:off x="3168" y="2438"/>
              <a:ext cx="672" cy="672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Line 478"/>
            <p:cNvSpPr/>
            <p:nvPr>
              <p:custDataLst>
                <p:tags r:id="rId8"/>
              </p:custDataLst>
            </p:nvPr>
          </p:nvSpPr>
          <p:spPr>
            <a:xfrm>
              <a:off x="1248" y="710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" name="Line 479"/>
            <p:cNvSpPr/>
            <p:nvPr>
              <p:custDataLst>
                <p:tags r:id="rId9"/>
              </p:custDataLst>
            </p:nvPr>
          </p:nvSpPr>
          <p:spPr>
            <a:xfrm>
              <a:off x="1248" y="710"/>
              <a:ext cx="96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" name="Line 480"/>
            <p:cNvSpPr/>
            <p:nvPr>
              <p:custDataLst>
                <p:tags r:id="rId10"/>
              </p:custDataLst>
            </p:nvPr>
          </p:nvSpPr>
          <p:spPr>
            <a:xfrm>
              <a:off x="1344" y="614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Rectangle 481"/>
            <p:cNvSpPr/>
            <p:nvPr>
              <p:custDataLst>
                <p:tags r:id="rId11"/>
              </p:custDataLst>
            </p:nvPr>
          </p:nvSpPr>
          <p:spPr>
            <a:xfrm>
              <a:off x="1392" y="614"/>
              <a:ext cx="48" cy="14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Line 482"/>
            <p:cNvSpPr/>
            <p:nvPr>
              <p:custDataLst>
                <p:tags r:id="rId12"/>
              </p:custDataLst>
            </p:nvPr>
          </p:nvSpPr>
          <p:spPr>
            <a:xfrm>
              <a:off x="1488" y="614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Line 483"/>
            <p:cNvSpPr/>
            <p:nvPr>
              <p:custDataLst>
                <p:tags r:id="rId13"/>
              </p:custDataLst>
            </p:nvPr>
          </p:nvSpPr>
          <p:spPr>
            <a:xfrm>
              <a:off x="1488" y="710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" name="Line 484"/>
            <p:cNvSpPr/>
            <p:nvPr>
              <p:custDataLst>
                <p:tags r:id="rId14"/>
              </p:custDataLst>
            </p:nvPr>
          </p:nvSpPr>
          <p:spPr>
            <a:xfrm>
              <a:off x="1632" y="710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" name="Line 485"/>
            <p:cNvSpPr/>
            <p:nvPr>
              <p:custDataLst>
                <p:tags r:id="rId15"/>
              </p:custDataLst>
            </p:nvPr>
          </p:nvSpPr>
          <p:spPr>
            <a:xfrm flipV="1">
              <a:off x="2016" y="1094"/>
              <a:ext cx="0" cy="38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" name="Line 486"/>
            <p:cNvSpPr/>
            <p:nvPr>
              <p:custDataLst>
                <p:tags r:id="rId16"/>
              </p:custDataLst>
            </p:nvPr>
          </p:nvSpPr>
          <p:spPr>
            <a:xfrm flipH="1">
              <a:off x="1872" y="1094"/>
              <a:ext cx="14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" name="Line 487"/>
            <p:cNvSpPr/>
            <p:nvPr>
              <p:custDataLst>
                <p:tags r:id="rId17"/>
              </p:custDataLst>
            </p:nvPr>
          </p:nvSpPr>
          <p:spPr>
            <a:xfrm>
              <a:off x="1872" y="950"/>
              <a:ext cx="288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" name="Line 488"/>
            <p:cNvSpPr/>
            <p:nvPr>
              <p:custDataLst>
                <p:tags r:id="rId18"/>
              </p:custDataLst>
            </p:nvPr>
          </p:nvSpPr>
          <p:spPr>
            <a:xfrm>
              <a:off x="2160" y="950"/>
              <a:ext cx="0" cy="6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" name="Line 489"/>
            <p:cNvSpPr/>
            <p:nvPr>
              <p:custDataLst>
                <p:tags r:id="rId19"/>
              </p:custDataLst>
            </p:nvPr>
          </p:nvSpPr>
          <p:spPr>
            <a:xfrm>
              <a:off x="1872" y="1718"/>
              <a:ext cx="1296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" name="Line 490"/>
            <p:cNvSpPr/>
            <p:nvPr>
              <p:custDataLst>
                <p:tags r:id="rId20"/>
              </p:custDataLst>
            </p:nvPr>
          </p:nvSpPr>
          <p:spPr>
            <a:xfrm>
              <a:off x="1872" y="1814"/>
              <a:ext cx="1296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" name="AutoShape 491"/>
            <p:cNvSpPr/>
            <p:nvPr>
              <p:custDataLst>
                <p:tags r:id="rId21"/>
              </p:custDataLst>
            </p:nvPr>
          </p:nvSpPr>
          <p:spPr>
            <a:xfrm>
              <a:off x="1872" y="1862"/>
              <a:ext cx="1248" cy="240"/>
            </a:xfrm>
            <a:prstGeom prst="rightArrow">
              <a:avLst>
                <a:gd name="adj1" fmla="val 50000"/>
                <a:gd name="adj2" fmla="val 147742"/>
              </a:avLst>
            </a:prstGeom>
            <a:solidFill>
              <a:srgbClr val="339933"/>
            </a:solidFill>
            <a:ln w="28575" cap="flat" cmpd="sng">
              <a:solidFill>
                <a:srgbClr val="FFCC66"/>
              </a:solidFill>
              <a:prstDash val="solid"/>
              <a:miter/>
              <a:headEnd type="none" w="sm" len="sm"/>
              <a:tailEnd type="none" w="lg" len="sm"/>
            </a:ln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Line 492"/>
            <p:cNvSpPr/>
            <p:nvPr>
              <p:custDataLst>
                <p:tags r:id="rId22"/>
              </p:custDataLst>
            </p:nvPr>
          </p:nvSpPr>
          <p:spPr>
            <a:xfrm>
              <a:off x="1872" y="2870"/>
              <a:ext cx="134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7" name="Line 493"/>
            <p:cNvSpPr/>
            <p:nvPr>
              <p:custDataLst>
                <p:tags r:id="rId23"/>
              </p:custDataLst>
            </p:nvPr>
          </p:nvSpPr>
          <p:spPr>
            <a:xfrm>
              <a:off x="1872" y="3014"/>
              <a:ext cx="1296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8" name="Line 494"/>
            <p:cNvSpPr/>
            <p:nvPr>
              <p:custDataLst>
                <p:tags r:id="rId24"/>
              </p:custDataLst>
            </p:nvPr>
          </p:nvSpPr>
          <p:spPr>
            <a:xfrm>
              <a:off x="1872" y="3158"/>
              <a:ext cx="960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9" name="Line 495"/>
            <p:cNvSpPr/>
            <p:nvPr>
              <p:custDataLst>
                <p:tags r:id="rId25"/>
              </p:custDataLst>
            </p:nvPr>
          </p:nvSpPr>
          <p:spPr>
            <a:xfrm>
              <a:off x="1872" y="3302"/>
              <a:ext cx="912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" name="Line 496"/>
            <p:cNvSpPr/>
            <p:nvPr>
              <p:custDataLst>
                <p:tags r:id="rId26"/>
              </p:custDataLst>
            </p:nvPr>
          </p:nvSpPr>
          <p:spPr>
            <a:xfrm>
              <a:off x="1872" y="3398"/>
              <a:ext cx="912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1" name="Line 497"/>
            <p:cNvSpPr/>
            <p:nvPr>
              <p:custDataLst>
                <p:tags r:id="rId27"/>
              </p:custDataLst>
            </p:nvPr>
          </p:nvSpPr>
          <p:spPr>
            <a:xfrm flipH="1">
              <a:off x="1872" y="3494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2" name="Line 498"/>
            <p:cNvSpPr/>
            <p:nvPr>
              <p:custDataLst>
                <p:tags r:id="rId28"/>
              </p:custDataLst>
            </p:nvPr>
          </p:nvSpPr>
          <p:spPr>
            <a:xfrm>
              <a:off x="1872" y="3638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" name="Line 499"/>
            <p:cNvSpPr/>
            <p:nvPr>
              <p:custDataLst>
                <p:tags r:id="rId29"/>
              </p:custDataLst>
            </p:nvPr>
          </p:nvSpPr>
          <p:spPr>
            <a:xfrm flipH="1">
              <a:off x="1872" y="3734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" name="Line 500"/>
            <p:cNvSpPr/>
            <p:nvPr>
              <p:custDataLst>
                <p:tags r:id="rId30"/>
              </p:custDataLst>
            </p:nvPr>
          </p:nvSpPr>
          <p:spPr>
            <a:xfrm>
              <a:off x="1872" y="3830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" name="Line 501"/>
            <p:cNvSpPr/>
            <p:nvPr>
              <p:custDataLst>
                <p:tags r:id="rId31"/>
              </p:custDataLst>
            </p:nvPr>
          </p:nvSpPr>
          <p:spPr>
            <a:xfrm>
              <a:off x="816" y="950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6" name="Line 502"/>
            <p:cNvSpPr/>
            <p:nvPr>
              <p:custDataLst>
                <p:tags r:id="rId32"/>
              </p:custDataLst>
            </p:nvPr>
          </p:nvSpPr>
          <p:spPr>
            <a:xfrm>
              <a:off x="816" y="1094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" name="Line 503"/>
            <p:cNvSpPr/>
            <p:nvPr>
              <p:custDataLst>
                <p:tags r:id="rId33"/>
              </p:custDataLst>
            </p:nvPr>
          </p:nvSpPr>
          <p:spPr>
            <a:xfrm>
              <a:off x="3840" y="1190"/>
              <a:ext cx="43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" name="AutoShape 504"/>
            <p:cNvSpPr/>
            <p:nvPr>
              <p:custDataLst>
                <p:tags r:id="rId34"/>
              </p:custDataLst>
            </p:nvPr>
          </p:nvSpPr>
          <p:spPr>
            <a:xfrm>
              <a:off x="3833" y="1389"/>
              <a:ext cx="1008" cy="528"/>
            </a:xfrm>
            <a:prstGeom prst="rightArrow">
              <a:avLst>
                <a:gd name="adj1" fmla="val 56435"/>
                <a:gd name="adj2" fmla="val 54674"/>
              </a:avLst>
            </a:prstGeom>
            <a:solidFill>
              <a:srgbClr val="339933"/>
            </a:solidFill>
            <a:ln w="76200" cap="flat" cmpd="sng">
              <a:solidFill>
                <a:srgbClr val="0033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AutoShape 505"/>
            <p:cNvSpPr/>
            <p:nvPr>
              <p:custDataLst>
                <p:tags r:id="rId35"/>
              </p:custDataLst>
            </p:nvPr>
          </p:nvSpPr>
          <p:spPr>
            <a:xfrm flipV="1">
              <a:off x="3840" y="2534"/>
              <a:ext cx="912" cy="480"/>
            </a:xfrm>
            <a:prstGeom prst="leftRightArrow">
              <a:avLst>
                <a:gd name="adj1" fmla="val 50000"/>
                <a:gd name="adj2" fmla="val 43189"/>
              </a:avLst>
            </a:prstGeom>
            <a:solidFill>
              <a:srgbClr val="339933"/>
            </a:solidFill>
            <a:ln w="76200" cap="flat" cmpd="sng">
              <a:solidFill>
                <a:srgbClr val="D60093"/>
              </a:solidFill>
              <a:prstDash val="solid"/>
              <a:miter/>
              <a:headEnd type="none" w="lg" len="sm"/>
              <a:tailEnd type="none" w="lg" len="sm"/>
            </a:ln>
          </p:spPr>
          <p:txBody>
            <a:bodyPr rot="10800000"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AutoShape 506"/>
            <p:cNvSpPr/>
            <p:nvPr>
              <p:custDataLst>
                <p:tags r:id="rId36"/>
              </p:custDataLst>
            </p:nvPr>
          </p:nvSpPr>
          <p:spPr>
            <a:xfrm>
              <a:off x="2880" y="3110"/>
              <a:ext cx="144" cy="768"/>
            </a:xfrm>
            <a:prstGeom prst="rightBrace">
              <a:avLst>
                <a:gd name="adj1" fmla="val 38913"/>
                <a:gd name="adj2" fmla="val 47787"/>
              </a:avLst>
            </a:prstGeom>
            <a:noFill/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507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403" y="1385"/>
              <a:ext cx="460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READY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Rectangle 508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471" y="1528"/>
              <a:ext cx="418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RESET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Rectangle 509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576" y="1624"/>
              <a:ext cx="305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ALE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Rectangle 510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559" y="1721"/>
              <a:ext cx="340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BHE/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Rectangle 51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273" y="1913"/>
              <a:ext cx="538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A19 ~A16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Rectangle 512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228" y="2104"/>
              <a:ext cx="614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AD15~AD0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Rectangle 513"/>
            <p:cNvSpPr/>
            <p:nvPr>
              <p:custDataLst>
                <p:tags r:id="rId43"/>
              </p:custDataLst>
            </p:nvPr>
          </p:nvSpPr>
          <p:spPr>
            <a:xfrm>
              <a:off x="3174" y="1191"/>
              <a:ext cx="659" cy="862"/>
            </a:xfrm>
            <a:prstGeom prst="rect">
              <a:avLst/>
            </a:prstGeom>
            <a:noFill/>
            <a:ln w="28575">
              <a:noFill/>
            </a:ln>
          </p:spPr>
          <p:txBody>
            <a:bodyPr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地址</a:t>
              </a:r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锁存储器</a:t>
              </a:r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</a:rPr>
                <a:t>8282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ctr"/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（三片）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1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286" y="1096"/>
              <a:ext cx="32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solidFill>
                    <a:srgbClr val="3399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BHE</a:t>
              </a:r>
              <a:endParaRPr kumimoji="1" lang="en-US" altLang="zh-CN" sz="14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515"/>
            <p:cNvSpPr/>
            <p:nvPr>
              <p:custDataLst>
                <p:tags r:id="rId45"/>
              </p:custDataLst>
            </p:nvPr>
          </p:nvSpPr>
          <p:spPr>
            <a:xfrm>
              <a:off x="1631" y="2768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" name="Rectangle 517"/>
            <p:cNvSpPr/>
            <p:nvPr>
              <p:custDataLst>
                <p:tags r:id="rId46"/>
              </p:custDataLst>
            </p:nvPr>
          </p:nvSpPr>
          <p:spPr>
            <a:xfrm>
              <a:off x="1505" y="2921"/>
              <a:ext cx="352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DT/R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18"/>
            <p:cNvSpPr/>
            <p:nvPr>
              <p:custDataLst>
                <p:tags r:id="rId47"/>
              </p:custDataLst>
            </p:nvPr>
          </p:nvSpPr>
          <p:spPr>
            <a:xfrm>
              <a:off x="1505" y="3065"/>
              <a:ext cx="352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M/IO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519"/>
            <p:cNvSpPr/>
            <p:nvPr>
              <p:custDataLst>
                <p:tags r:id="rId48"/>
              </p:custDataLst>
            </p:nvPr>
          </p:nvSpPr>
          <p:spPr>
            <a:xfrm>
              <a:off x="1587" y="3208"/>
              <a:ext cx="28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WR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520"/>
            <p:cNvSpPr/>
            <p:nvPr>
              <p:custDataLst>
                <p:tags r:id="rId49"/>
              </p:custDataLst>
            </p:nvPr>
          </p:nvSpPr>
          <p:spPr>
            <a:xfrm>
              <a:off x="1601" y="3305"/>
              <a:ext cx="255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RD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521"/>
            <p:cNvSpPr/>
            <p:nvPr>
              <p:custDataLst>
                <p:tags r:id="rId50"/>
              </p:custDataLst>
            </p:nvPr>
          </p:nvSpPr>
          <p:spPr>
            <a:xfrm>
              <a:off x="1459" y="3448"/>
              <a:ext cx="409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HOLD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522"/>
            <p:cNvSpPr/>
            <p:nvPr>
              <p:custDataLst>
                <p:tags r:id="rId51"/>
              </p:custDataLst>
            </p:nvPr>
          </p:nvSpPr>
          <p:spPr>
            <a:xfrm>
              <a:off x="1480" y="3544"/>
              <a:ext cx="40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HLDA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523"/>
            <p:cNvSpPr/>
            <p:nvPr>
              <p:custDataLst>
                <p:tags r:id="rId52"/>
              </p:custDataLst>
            </p:nvPr>
          </p:nvSpPr>
          <p:spPr>
            <a:xfrm>
              <a:off x="1500" y="3641"/>
              <a:ext cx="36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INTR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524"/>
            <p:cNvSpPr/>
            <p:nvPr>
              <p:custDataLst>
                <p:tags r:id="rId53"/>
              </p:custDataLst>
            </p:nvPr>
          </p:nvSpPr>
          <p:spPr>
            <a:xfrm>
              <a:off x="1500" y="3785"/>
              <a:ext cx="36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INTA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525"/>
            <p:cNvSpPr/>
            <p:nvPr>
              <p:custDataLst>
                <p:tags r:id="rId54"/>
              </p:custDataLst>
            </p:nvPr>
          </p:nvSpPr>
          <p:spPr>
            <a:xfrm>
              <a:off x="1037" y="1385"/>
              <a:ext cx="329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CLK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0" name="Line 526"/>
            <p:cNvSpPr/>
            <p:nvPr>
              <p:custDataLst>
                <p:tags r:id="rId55"/>
              </p:custDataLst>
            </p:nvPr>
          </p:nvSpPr>
          <p:spPr>
            <a:xfrm>
              <a:off x="1296" y="1190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" name="Line 527"/>
            <p:cNvSpPr/>
            <p:nvPr>
              <p:custDataLst>
                <p:tags r:id="rId56"/>
              </p:custDataLst>
            </p:nvPr>
          </p:nvSpPr>
          <p:spPr>
            <a:xfrm flipH="1">
              <a:off x="1872" y="1478"/>
              <a:ext cx="14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2" name="Line 528"/>
            <p:cNvSpPr/>
            <p:nvPr>
              <p:custDataLst>
                <p:tags r:id="rId57"/>
              </p:custDataLst>
            </p:nvPr>
          </p:nvSpPr>
          <p:spPr>
            <a:xfrm flipH="1">
              <a:off x="1872" y="1574"/>
              <a:ext cx="288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3" name="AutoShape 529"/>
            <p:cNvSpPr/>
            <p:nvPr>
              <p:custDataLst>
                <p:tags r:id="rId58"/>
              </p:custDataLst>
            </p:nvPr>
          </p:nvSpPr>
          <p:spPr>
            <a:xfrm>
              <a:off x="1872" y="2150"/>
              <a:ext cx="1296" cy="144"/>
            </a:xfrm>
            <a:prstGeom prst="leftRightArrow">
              <a:avLst>
                <a:gd name="adj1" fmla="val 72222"/>
                <a:gd name="adj2" fmla="val 76125"/>
              </a:avLst>
            </a:prstGeom>
            <a:solidFill>
              <a:srgbClr val="339933"/>
            </a:solidFill>
            <a:ln w="28575" cap="flat" cmpd="sng">
              <a:solidFill>
                <a:srgbClr val="FFCC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4" name="Line 530"/>
            <p:cNvSpPr/>
            <p:nvPr>
              <p:custDataLst>
                <p:tags r:id="rId59"/>
              </p:custDataLst>
            </p:nvPr>
          </p:nvSpPr>
          <p:spPr>
            <a:xfrm>
              <a:off x="2400" y="2294"/>
              <a:ext cx="0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" name="Rectangle 531"/>
            <p:cNvSpPr/>
            <p:nvPr>
              <p:custDataLst>
                <p:tags r:id="rId60"/>
              </p:custDataLst>
            </p:nvPr>
          </p:nvSpPr>
          <p:spPr>
            <a:xfrm>
              <a:off x="3259" y="2513"/>
              <a:ext cx="578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收发器</a:t>
              </a:r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</a:rPr>
                <a:t>8286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（两片）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532"/>
            <p:cNvSpPr/>
            <p:nvPr>
              <p:custDataLst>
                <p:tags r:id="rId61"/>
              </p:custDataLst>
            </p:nvPr>
          </p:nvSpPr>
          <p:spPr>
            <a:xfrm>
              <a:off x="3670" y="2679"/>
              <a:ext cx="1322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zh-CN" altLang="en-US" sz="1400" dirty="0">
                  <a:latin typeface="Times New Roman" panose="02020603050405020304" pitchFamily="18" charset="0"/>
                </a:rPr>
                <a:t>数据总线（</a:t>
              </a:r>
              <a:r>
                <a:rPr lang="en-US" altLang="zh-CN" sz="1400" dirty="0">
                  <a:latin typeface="Times New Roman" panose="02020603050405020304" pitchFamily="18" charset="0"/>
                </a:rPr>
                <a:t>16</a:t>
              </a:r>
              <a:r>
                <a:rPr lang="zh-CN" altLang="en-US" sz="1400" dirty="0">
                  <a:latin typeface="Times New Roman" panose="02020603050405020304" pitchFamily="18" charset="0"/>
                </a:rPr>
                <a:t>根）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7" name="AutoShape 533"/>
            <p:cNvSpPr/>
            <p:nvPr>
              <p:custDataLst>
                <p:tags r:id="rId62"/>
              </p:custDataLst>
            </p:nvPr>
          </p:nvSpPr>
          <p:spPr>
            <a:xfrm>
              <a:off x="3061" y="3203"/>
              <a:ext cx="1200" cy="576"/>
            </a:xfrm>
            <a:prstGeom prst="rightArrow">
              <a:avLst>
                <a:gd name="adj1" fmla="val 32287"/>
                <a:gd name="adj2" fmla="val 52411"/>
              </a:avLst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534"/>
            <p:cNvSpPr/>
            <p:nvPr>
              <p:custDataLst>
                <p:tags r:id="rId63"/>
              </p:custDataLst>
            </p:nvPr>
          </p:nvSpPr>
          <p:spPr>
            <a:xfrm>
              <a:off x="3391" y="3449"/>
              <a:ext cx="517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控制总线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" name="Rectangle 535"/>
            <p:cNvSpPr/>
            <p:nvPr>
              <p:custDataLst>
                <p:tags r:id="rId64"/>
              </p:custDataLst>
            </p:nvPr>
          </p:nvSpPr>
          <p:spPr>
            <a:xfrm>
              <a:off x="390" y="855"/>
              <a:ext cx="471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READY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536"/>
            <p:cNvSpPr/>
            <p:nvPr>
              <p:custDataLst>
                <p:tags r:id="rId65"/>
              </p:custDataLst>
            </p:nvPr>
          </p:nvSpPr>
          <p:spPr>
            <a:xfrm>
              <a:off x="356" y="1001"/>
              <a:ext cx="44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RESET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537"/>
            <p:cNvSpPr/>
            <p:nvPr>
              <p:custDataLst>
                <p:tags r:id="rId66"/>
              </p:custDataLst>
            </p:nvPr>
          </p:nvSpPr>
          <p:spPr>
            <a:xfrm>
              <a:off x="1158" y="2423"/>
              <a:ext cx="370" cy="2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8086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538"/>
            <p:cNvSpPr/>
            <p:nvPr>
              <p:custDataLst>
                <p:tags r:id="rId67"/>
              </p:custDataLst>
            </p:nvPr>
          </p:nvSpPr>
          <p:spPr>
            <a:xfrm>
              <a:off x="989" y="2774"/>
              <a:ext cx="547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MN/MX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539"/>
            <p:cNvSpPr/>
            <p:nvPr>
              <p:custDataLst>
                <p:tags r:id="rId68"/>
              </p:custDataLst>
            </p:nvPr>
          </p:nvSpPr>
          <p:spPr>
            <a:xfrm>
              <a:off x="322" y="2798"/>
              <a:ext cx="494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+5V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Line 540"/>
            <p:cNvSpPr/>
            <p:nvPr>
              <p:custDataLst>
                <p:tags r:id="rId69"/>
              </p:custDataLst>
            </p:nvPr>
          </p:nvSpPr>
          <p:spPr>
            <a:xfrm>
              <a:off x="768" y="2870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5" name="Freeform 541"/>
            <p:cNvSpPr/>
            <p:nvPr>
              <p:custDataLst>
                <p:tags r:id="rId70"/>
              </p:custDataLst>
            </p:nvPr>
          </p:nvSpPr>
          <p:spPr>
            <a:xfrm rot="5340000">
              <a:off x="2641" y="2342"/>
              <a:ext cx="526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21600">
                  <a:moveTo>
                    <a:pt x="0" y="15540"/>
                  </a:moveTo>
                  <a:lnTo>
                    <a:pt x="12440" y="15540"/>
                  </a:lnTo>
                  <a:lnTo>
                    <a:pt x="12440" y="7199"/>
                  </a:lnTo>
                  <a:lnTo>
                    <a:pt x="9340" y="7199"/>
                  </a:lnTo>
                  <a:lnTo>
                    <a:pt x="15470" y="0"/>
                  </a:lnTo>
                  <a:lnTo>
                    <a:pt x="21600" y="7199"/>
                  </a:lnTo>
                  <a:lnTo>
                    <a:pt x="18499" y="7199"/>
                  </a:lnTo>
                  <a:lnTo>
                    <a:pt x="18499" y="21600"/>
                  </a:lnTo>
                  <a:lnTo>
                    <a:pt x="0" y="21600"/>
                  </a:lnTo>
                  <a:lnTo>
                    <a:pt x="0" y="15540"/>
                  </a:lnTo>
                  <a:close/>
                </a:path>
              </a:pathLst>
            </a:custGeom>
            <a:solidFill>
              <a:srgbClr val="339933">
                <a:alpha val="100000"/>
              </a:srgbClr>
            </a:solidFill>
            <a:ln w="28575" cap="flat" cmpd="sng">
              <a:solidFill>
                <a:srgbClr val="FFCC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542"/>
            <p:cNvSpPr/>
            <p:nvPr>
              <p:custDataLst>
                <p:tags r:id="rId71"/>
              </p:custDataLst>
            </p:nvPr>
          </p:nvSpPr>
          <p:spPr>
            <a:xfrm>
              <a:off x="4320" y="1094"/>
              <a:ext cx="19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" name="Line 543"/>
            <p:cNvSpPr/>
            <p:nvPr>
              <p:custDataLst>
                <p:tags r:id="rId72"/>
              </p:custDataLst>
            </p:nvPr>
          </p:nvSpPr>
          <p:spPr>
            <a:xfrm>
              <a:off x="1643" y="1766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" name="Line 544"/>
            <p:cNvSpPr/>
            <p:nvPr>
              <p:custDataLst>
                <p:tags r:id="rId73"/>
              </p:custDataLst>
            </p:nvPr>
          </p:nvSpPr>
          <p:spPr>
            <a:xfrm>
              <a:off x="1728" y="2966"/>
              <a:ext cx="4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9" name="Line 545"/>
            <p:cNvSpPr/>
            <p:nvPr>
              <p:custDataLst>
                <p:tags r:id="rId74"/>
              </p:custDataLst>
            </p:nvPr>
          </p:nvSpPr>
          <p:spPr>
            <a:xfrm>
              <a:off x="1728" y="2966"/>
              <a:ext cx="96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" name="Line 546"/>
            <p:cNvSpPr/>
            <p:nvPr>
              <p:custDataLst>
                <p:tags r:id="rId75"/>
              </p:custDataLst>
            </p:nvPr>
          </p:nvSpPr>
          <p:spPr>
            <a:xfrm>
              <a:off x="1680" y="3110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" name="Line 547"/>
            <p:cNvSpPr/>
            <p:nvPr>
              <p:custDataLst>
                <p:tags r:id="rId76"/>
              </p:custDataLst>
            </p:nvPr>
          </p:nvSpPr>
          <p:spPr>
            <a:xfrm>
              <a:off x="1632" y="3254"/>
              <a:ext cx="19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" name="Line 548"/>
            <p:cNvSpPr/>
            <p:nvPr>
              <p:custDataLst>
                <p:tags r:id="rId77"/>
              </p:custDataLst>
            </p:nvPr>
          </p:nvSpPr>
          <p:spPr>
            <a:xfrm>
              <a:off x="1631" y="3350"/>
              <a:ext cx="19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Line 549"/>
            <p:cNvSpPr/>
            <p:nvPr>
              <p:custDataLst>
                <p:tags r:id="rId78"/>
              </p:custDataLst>
            </p:nvPr>
          </p:nvSpPr>
          <p:spPr>
            <a:xfrm>
              <a:off x="1536" y="3830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4" name="Line 550"/>
            <p:cNvSpPr/>
            <p:nvPr>
              <p:custDataLst>
                <p:tags r:id="rId79"/>
              </p:custDataLst>
            </p:nvPr>
          </p:nvSpPr>
          <p:spPr>
            <a:xfrm>
              <a:off x="1296" y="2774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" name="Rectangle 551"/>
            <p:cNvSpPr/>
            <p:nvPr>
              <p:custDataLst>
                <p:tags r:id="rId80"/>
              </p:custDataLst>
            </p:nvPr>
          </p:nvSpPr>
          <p:spPr>
            <a:xfrm>
              <a:off x="4868" y="1567"/>
              <a:ext cx="571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A0 ~ A19</a:t>
              </a:r>
              <a:endPara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552"/>
            <p:cNvSpPr/>
            <p:nvPr>
              <p:custDataLst>
                <p:tags r:id="rId81"/>
              </p:custDataLst>
            </p:nvPr>
          </p:nvSpPr>
          <p:spPr>
            <a:xfrm>
              <a:off x="4855" y="2672"/>
              <a:ext cx="571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D0 ~ D15</a:t>
              </a:r>
              <a:endPara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" name="Rectangle 553"/>
            <p:cNvSpPr/>
            <p:nvPr>
              <p:custDataLst>
                <p:tags r:id="rId82"/>
              </p:custDataLst>
            </p:nvPr>
          </p:nvSpPr>
          <p:spPr>
            <a:xfrm>
              <a:off x="4357" y="3389"/>
              <a:ext cx="58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CPU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产生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554"/>
            <p:cNvSpPr/>
            <p:nvPr>
              <p:custDataLst>
                <p:tags r:id="rId83"/>
              </p:custDataLst>
            </p:nvPr>
          </p:nvSpPr>
          <p:spPr>
            <a:xfrm>
              <a:off x="3827" y="1570"/>
              <a:ext cx="906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/>
                <a:t>地址总线</a:t>
              </a:r>
              <a:r>
                <a:rPr lang="en-US" altLang="zh-CN" sz="1600" dirty="0"/>
                <a:t>(20</a:t>
              </a:r>
              <a:r>
                <a:rPr lang="zh-CN" altLang="en-US" sz="1600" dirty="0"/>
                <a:t>根</a:t>
              </a:r>
              <a:r>
                <a:rPr lang="en-US" altLang="zh-CN" sz="1600" dirty="0"/>
                <a:t>)</a:t>
              </a:r>
              <a:endParaRPr lang="en-US" altLang="zh-CN" sz="1600" dirty="0"/>
            </a:p>
          </p:txBody>
        </p:sp>
      </p:grpSp>
      <p:sp>
        <p:nvSpPr>
          <p:cNvPr id="91" name="标题 1"/>
          <p:cNvSpPr txBox="1"/>
          <p:nvPr/>
        </p:nvSpPr>
        <p:spPr>
          <a:xfrm>
            <a:off x="626462" y="21081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一、8086读总线周期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AutoShape 1104"/>
          <p:cNvSpPr/>
          <p:nvPr>
            <p:custDataLst>
              <p:tags r:id="rId1"/>
            </p:custDataLst>
          </p:nvPr>
        </p:nvSpPr>
        <p:spPr>
          <a:xfrm>
            <a:off x="1958288" y="1321156"/>
            <a:ext cx="8482013" cy="5386387"/>
          </a:xfrm>
          <a:prstGeom prst="roundRect">
            <a:avLst>
              <a:gd name="adj" fmla="val 7741"/>
            </a:avLst>
          </a:prstGeom>
          <a:solidFill>
            <a:srgbClr val="DDFFDD"/>
          </a:solidFill>
          <a:ln w="9525" cap="flat" cmpd="sng">
            <a:solidFill>
              <a:srgbClr val="33CC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16741" name="Group 1026"/>
          <p:cNvGrpSpPr/>
          <p:nvPr/>
        </p:nvGrpSpPr>
        <p:grpSpPr>
          <a:xfrm>
            <a:off x="1949334" y="1321149"/>
            <a:ext cx="8442325" cy="5349878"/>
            <a:chOff x="210" y="912"/>
            <a:chExt cx="5318" cy="3370"/>
          </a:xfrm>
        </p:grpSpPr>
        <p:sp>
          <p:nvSpPr>
            <p:cNvPr id="116742" name="Line 1100"/>
            <p:cNvSpPr/>
            <p:nvPr>
              <p:custDataLst>
                <p:tags r:id="rId2"/>
              </p:custDataLst>
            </p:nvPr>
          </p:nvSpPr>
          <p:spPr>
            <a:xfrm>
              <a:off x="2500" y="1188"/>
              <a:ext cx="0" cy="29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6743" name="Line 1099"/>
            <p:cNvSpPr/>
            <p:nvPr>
              <p:custDataLst>
                <p:tags r:id="rId3"/>
              </p:custDataLst>
            </p:nvPr>
          </p:nvSpPr>
          <p:spPr>
            <a:xfrm>
              <a:off x="1851" y="1188"/>
              <a:ext cx="0" cy="29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6744" name="Line 1098"/>
            <p:cNvSpPr/>
            <p:nvPr>
              <p:custDataLst>
                <p:tags r:id="rId4"/>
              </p:custDataLst>
            </p:nvPr>
          </p:nvSpPr>
          <p:spPr>
            <a:xfrm>
              <a:off x="3174" y="1188"/>
              <a:ext cx="0" cy="29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6745" name="Line 1097"/>
            <p:cNvSpPr/>
            <p:nvPr>
              <p:custDataLst>
                <p:tags r:id="rId5"/>
              </p:custDataLst>
            </p:nvPr>
          </p:nvSpPr>
          <p:spPr>
            <a:xfrm>
              <a:off x="3848" y="1188"/>
              <a:ext cx="0" cy="29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6746" name="Line 1096"/>
            <p:cNvSpPr/>
            <p:nvPr>
              <p:custDataLst>
                <p:tags r:id="rId6"/>
              </p:custDataLst>
            </p:nvPr>
          </p:nvSpPr>
          <p:spPr>
            <a:xfrm>
              <a:off x="4571" y="1188"/>
              <a:ext cx="0" cy="29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6747" name="Line 1095"/>
            <p:cNvSpPr/>
            <p:nvPr>
              <p:custDataLst>
                <p:tags r:id="rId7"/>
              </p:custDataLst>
            </p:nvPr>
          </p:nvSpPr>
          <p:spPr>
            <a:xfrm>
              <a:off x="5221" y="1188"/>
              <a:ext cx="0" cy="29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6748" name="Freeform 1094"/>
            <p:cNvSpPr/>
            <p:nvPr>
              <p:custDataLst>
                <p:tags r:id="rId8"/>
              </p:custDataLst>
            </p:nvPr>
          </p:nvSpPr>
          <p:spPr>
            <a:xfrm flipV="1">
              <a:off x="1258" y="1391"/>
              <a:ext cx="886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85" y="0"/>
                </a:cxn>
                <a:cxn ang="0">
                  <a:pos x="2365" y="1"/>
                </a:cxn>
                <a:cxn ang="0">
                  <a:pos x="4729" y="1"/>
                </a:cxn>
                <a:cxn ang="0">
                  <a:pos x="5203" y="0"/>
                </a:cxn>
                <a:cxn ang="0">
                  <a:pos x="7559" y="0"/>
                </a:cxn>
              </a:cxnLst>
              <a:rect l="0" t="0" r="0" b="0"/>
              <a:pathLst>
                <a:path w="768" h="192">
                  <a:moveTo>
                    <a:pt x="0" y="0"/>
                  </a:moveTo>
                  <a:lnTo>
                    <a:pt x="192" y="0"/>
                  </a:lnTo>
                  <a:lnTo>
                    <a:pt x="240" y="192"/>
                  </a:lnTo>
                  <a:lnTo>
                    <a:pt x="480" y="192"/>
                  </a:lnTo>
                  <a:lnTo>
                    <a:pt x="528" y="0"/>
                  </a:lnTo>
                  <a:lnTo>
                    <a:pt x="768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49" name="Freeform 1093"/>
            <p:cNvSpPr/>
            <p:nvPr>
              <p:custDataLst>
                <p:tags r:id="rId9"/>
              </p:custDataLst>
            </p:nvPr>
          </p:nvSpPr>
          <p:spPr>
            <a:xfrm flipV="1">
              <a:off x="2144" y="1391"/>
              <a:ext cx="664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3" y="1"/>
                </a:cxn>
                <a:cxn ang="0">
                  <a:pos x="2810" y="1"/>
                </a:cxn>
                <a:cxn ang="0">
                  <a:pos x="3265" y="0"/>
                </a:cxn>
                <a:cxn ang="0">
                  <a:pos x="559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0" name="Freeform 1092"/>
            <p:cNvSpPr/>
            <p:nvPr>
              <p:custDataLst>
                <p:tags r:id="rId10"/>
              </p:custDataLst>
            </p:nvPr>
          </p:nvSpPr>
          <p:spPr>
            <a:xfrm flipV="1">
              <a:off x="2808" y="1391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1" name="Freeform 1091"/>
            <p:cNvSpPr/>
            <p:nvPr>
              <p:custDataLst>
                <p:tags r:id="rId11"/>
              </p:custDataLst>
            </p:nvPr>
          </p:nvSpPr>
          <p:spPr>
            <a:xfrm flipV="1">
              <a:off x="3473" y="1391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2" name="Freeform 1090"/>
            <p:cNvSpPr/>
            <p:nvPr>
              <p:custDataLst>
                <p:tags r:id="rId12"/>
              </p:custDataLst>
            </p:nvPr>
          </p:nvSpPr>
          <p:spPr>
            <a:xfrm flipV="1">
              <a:off x="4160" y="1384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3" name="Line 1089"/>
            <p:cNvSpPr/>
            <p:nvPr>
              <p:custDataLst>
                <p:tags r:id="rId13"/>
              </p:custDataLst>
            </p:nvPr>
          </p:nvSpPr>
          <p:spPr>
            <a:xfrm flipV="1">
              <a:off x="1845" y="1124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4" name="Line 1088"/>
            <p:cNvSpPr/>
            <p:nvPr>
              <p:custDataLst>
                <p:tags r:id="rId14"/>
              </p:custDataLst>
            </p:nvPr>
          </p:nvSpPr>
          <p:spPr>
            <a:xfrm flipV="1">
              <a:off x="2503" y="1200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5" name="Line 1087"/>
            <p:cNvSpPr/>
            <p:nvPr>
              <p:custDataLst>
                <p:tags r:id="rId15"/>
              </p:custDataLst>
            </p:nvPr>
          </p:nvSpPr>
          <p:spPr>
            <a:xfrm flipV="1">
              <a:off x="3173" y="1200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6" name="Line 1086"/>
            <p:cNvSpPr/>
            <p:nvPr>
              <p:custDataLst>
                <p:tags r:id="rId16"/>
              </p:custDataLst>
            </p:nvPr>
          </p:nvSpPr>
          <p:spPr>
            <a:xfrm flipV="1">
              <a:off x="3850" y="1200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7" name="Text Box 1085"/>
            <p:cNvSpPr txBox="1"/>
            <p:nvPr>
              <p:custDataLst>
                <p:tags r:id="rId17"/>
              </p:custDataLst>
            </p:nvPr>
          </p:nvSpPr>
          <p:spPr>
            <a:xfrm>
              <a:off x="1845" y="1227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58" name="Text Box 1084"/>
            <p:cNvSpPr txBox="1"/>
            <p:nvPr>
              <p:custDataLst>
                <p:tags r:id="rId18"/>
              </p:custDataLst>
            </p:nvPr>
          </p:nvSpPr>
          <p:spPr>
            <a:xfrm>
              <a:off x="2558" y="1227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59" name="Text Box 1083"/>
            <p:cNvSpPr txBox="1"/>
            <p:nvPr>
              <p:custDataLst>
                <p:tags r:id="rId19"/>
              </p:custDataLst>
            </p:nvPr>
          </p:nvSpPr>
          <p:spPr>
            <a:xfrm>
              <a:off x="3221" y="1227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60" name="Text Box 1082"/>
            <p:cNvSpPr txBox="1"/>
            <p:nvPr>
              <p:custDataLst>
                <p:tags r:id="rId20"/>
              </p:custDataLst>
            </p:nvPr>
          </p:nvSpPr>
          <p:spPr>
            <a:xfrm>
              <a:off x="3876" y="1219"/>
              <a:ext cx="308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W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61" name="Line 1081"/>
            <p:cNvSpPr/>
            <p:nvPr>
              <p:custDataLst>
                <p:tags r:id="rId21"/>
              </p:custDataLst>
            </p:nvPr>
          </p:nvSpPr>
          <p:spPr>
            <a:xfrm>
              <a:off x="1840" y="1189"/>
              <a:ext cx="33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16762" name="Text Box 1080"/>
            <p:cNvSpPr txBox="1"/>
            <p:nvPr>
              <p:custDataLst>
                <p:tags r:id="rId22"/>
              </p:custDataLst>
            </p:nvPr>
          </p:nvSpPr>
          <p:spPr>
            <a:xfrm>
              <a:off x="2995" y="912"/>
              <a:ext cx="108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一个总线周期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6763" name="Text Box 1079"/>
            <p:cNvSpPr txBox="1"/>
            <p:nvPr>
              <p:custDataLst>
                <p:tags r:id="rId23"/>
              </p:custDataLst>
            </p:nvPr>
          </p:nvSpPr>
          <p:spPr>
            <a:xfrm>
              <a:off x="861" y="1341"/>
              <a:ext cx="44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CLK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64" name="AutoShape 1078"/>
            <p:cNvSpPr/>
            <p:nvPr>
              <p:custDataLst>
                <p:tags r:id="rId24"/>
              </p:custDataLst>
            </p:nvPr>
          </p:nvSpPr>
          <p:spPr>
            <a:xfrm>
              <a:off x="1846" y="2025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19</a:t>
              </a:r>
              <a:r>
                <a:rPr lang="en-US" altLang="zh-CN" dirty="0">
                  <a:latin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16765" name="Group 1075"/>
            <p:cNvGrpSpPr/>
            <p:nvPr/>
          </p:nvGrpSpPr>
          <p:grpSpPr>
            <a:xfrm>
              <a:off x="1258" y="2023"/>
              <a:ext cx="322" cy="190"/>
              <a:chOff x="1638" y="1937"/>
              <a:chExt cx="322" cy="190"/>
            </a:xfrm>
          </p:grpSpPr>
          <p:sp>
            <p:nvSpPr>
              <p:cNvPr id="116814" name="Freeform 1077"/>
              <p:cNvSpPr/>
              <p:nvPr>
                <p:custDataLst>
                  <p:tags r:id="rId25"/>
                </p:custDataLst>
              </p:nvPr>
            </p:nvSpPr>
            <p:spPr>
              <a:xfrm>
                <a:off x="1638" y="1937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815" name="Freeform 1076"/>
              <p:cNvSpPr/>
              <p:nvPr>
                <p:custDataLst>
                  <p:tags r:id="rId26"/>
                </p:custDataLst>
              </p:nvPr>
            </p:nvSpPr>
            <p:spPr>
              <a:xfrm flipV="1">
                <a:off x="1638" y="2040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766" name="Line 1074"/>
            <p:cNvSpPr/>
            <p:nvPr>
              <p:custDataLst>
                <p:tags r:id="rId27"/>
              </p:custDataLst>
            </p:nvPr>
          </p:nvSpPr>
          <p:spPr>
            <a:xfrm>
              <a:off x="1581" y="2118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7" name="Text Box 1073"/>
            <p:cNvSpPr txBox="1"/>
            <p:nvPr>
              <p:custDataLst>
                <p:tags r:id="rId28"/>
              </p:custDataLst>
            </p:nvPr>
          </p:nvSpPr>
          <p:spPr>
            <a:xfrm>
              <a:off x="210" y="1893"/>
              <a:ext cx="108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19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16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68" name="Text Box 1072"/>
            <p:cNvSpPr txBox="1"/>
            <p:nvPr>
              <p:custDataLst>
                <p:tags r:id="rId29"/>
              </p:custDataLst>
            </p:nvPr>
          </p:nvSpPr>
          <p:spPr>
            <a:xfrm>
              <a:off x="677" y="2105"/>
              <a:ext cx="62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BHE/S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69" name="Line 1071"/>
            <p:cNvSpPr/>
            <p:nvPr>
              <p:custDataLst>
                <p:tags r:id="rId30"/>
              </p:custDataLst>
            </p:nvPr>
          </p:nvSpPr>
          <p:spPr>
            <a:xfrm>
              <a:off x="719" y="2142"/>
              <a:ext cx="3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70" name="AutoShape 1070"/>
            <p:cNvSpPr/>
            <p:nvPr>
              <p:custDataLst>
                <p:tags r:id="rId31"/>
              </p:custDataLst>
            </p:nvPr>
          </p:nvSpPr>
          <p:spPr>
            <a:xfrm>
              <a:off x="4023" y="2319"/>
              <a:ext cx="1101" cy="199"/>
            </a:xfrm>
            <a:prstGeom prst="hexagon">
              <a:avLst>
                <a:gd name="adj" fmla="val 44720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DATA  IN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71" name="Line 1069"/>
            <p:cNvSpPr/>
            <p:nvPr>
              <p:custDataLst>
                <p:tags r:id="rId32"/>
              </p:custDataLst>
            </p:nvPr>
          </p:nvSpPr>
          <p:spPr>
            <a:xfrm>
              <a:off x="1270" y="2422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72" name="Line 1068"/>
            <p:cNvSpPr/>
            <p:nvPr>
              <p:custDataLst>
                <p:tags r:id="rId33"/>
              </p:custDataLst>
            </p:nvPr>
          </p:nvSpPr>
          <p:spPr>
            <a:xfrm>
              <a:off x="2652" y="2422"/>
              <a:ext cx="13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73" name="Line 1067"/>
            <p:cNvSpPr/>
            <p:nvPr>
              <p:custDataLst>
                <p:tags r:id="rId34"/>
              </p:custDataLst>
            </p:nvPr>
          </p:nvSpPr>
          <p:spPr>
            <a:xfrm>
              <a:off x="5097" y="2412"/>
              <a:ext cx="43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74" name="Text Box 1066"/>
            <p:cNvSpPr txBox="1"/>
            <p:nvPr>
              <p:custDataLst>
                <p:tags r:id="rId35"/>
              </p:custDataLst>
            </p:nvPr>
          </p:nvSpPr>
          <p:spPr>
            <a:xfrm>
              <a:off x="400" y="2292"/>
              <a:ext cx="89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15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75" name="Freeform 1065"/>
            <p:cNvSpPr/>
            <p:nvPr>
              <p:custDataLst>
                <p:tags r:id="rId36"/>
              </p:custDataLst>
            </p:nvPr>
          </p:nvSpPr>
          <p:spPr>
            <a:xfrm>
              <a:off x="1354" y="2626"/>
              <a:ext cx="3326" cy="123"/>
            </a:xfrm>
            <a:custGeom>
              <a:avLst/>
              <a:gdLst/>
              <a:ahLst/>
              <a:cxnLst>
                <a:cxn ang="0">
                  <a:pos x="0" y="122"/>
                </a:cxn>
                <a:cxn ang="0">
                  <a:pos x="533" y="123"/>
                </a:cxn>
                <a:cxn ang="0">
                  <a:pos x="615" y="0"/>
                </a:cxn>
                <a:cxn ang="0">
                  <a:pos x="1039" y="0"/>
                </a:cxn>
                <a:cxn ang="0">
                  <a:pos x="1161" y="122"/>
                </a:cxn>
                <a:cxn ang="0">
                  <a:pos x="3326" y="119"/>
                </a:cxn>
              </a:cxnLst>
              <a:rect l="0" t="0" r="0" b="0"/>
              <a:pathLst>
                <a:path w="3326" h="123">
                  <a:moveTo>
                    <a:pt x="0" y="122"/>
                  </a:moveTo>
                  <a:lnTo>
                    <a:pt x="533" y="123"/>
                  </a:lnTo>
                  <a:lnTo>
                    <a:pt x="615" y="0"/>
                  </a:lnTo>
                  <a:lnTo>
                    <a:pt x="1039" y="0"/>
                  </a:lnTo>
                  <a:lnTo>
                    <a:pt x="1161" y="122"/>
                  </a:lnTo>
                  <a:lnTo>
                    <a:pt x="3326" y="119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76" name="Text Box 1064"/>
            <p:cNvSpPr txBox="1"/>
            <p:nvPr>
              <p:custDataLst>
                <p:tags r:id="rId37"/>
              </p:custDataLst>
            </p:nvPr>
          </p:nvSpPr>
          <p:spPr>
            <a:xfrm>
              <a:off x="823" y="2593"/>
              <a:ext cx="43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ALE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77" name="Text Box 1063"/>
            <p:cNvSpPr txBox="1"/>
            <p:nvPr>
              <p:custDataLst>
                <p:tags r:id="rId38"/>
              </p:custDataLst>
            </p:nvPr>
          </p:nvSpPr>
          <p:spPr>
            <a:xfrm>
              <a:off x="3230" y="1642"/>
              <a:ext cx="118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低=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I/O， 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高=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M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78" name="Text Box 1062"/>
            <p:cNvSpPr txBox="1"/>
            <p:nvPr>
              <p:custDataLst>
                <p:tags r:id="rId39"/>
              </p:custDataLst>
            </p:nvPr>
          </p:nvSpPr>
          <p:spPr>
            <a:xfrm>
              <a:off x="834" y="1644"/>
              <a:ext cx="4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M/IO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79" name="Line 1061"/>
            <p:cNvSpPr/>
            <p:nvPr>
              <p:custDataLst>
                <p:tags r:id="rId40"/>
              </p:custDataLst>
            </p:nvPr>
          </p:nvSpPr>
          <p:spPr>
            <a:xfrm>
              <a:off x="1098" y="1670"/>
              <a:ext cx="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80" name="Text Box 1060"/>
            <p:cNvSpPr txBox="1"/>
            <p:nvPr>
              <p:custDataLst>
                <p:tags r:id="rId41"/>
              </p:custDataLst>
            </p:nvPr>
          </p:nvSpPr>
          <p:spPr>
            <a:xfrm>
              <a:off x="956" y="2836"/>
              <a:ext cx="34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RD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81" name="Line 1059"/>
            <p:cNvSpPr/>
            <p:nvPr>
              <p:custDataLst>
                <p:tags r:id="rId42"/>
              </p:custDataLst>
            </p:nvPr>
          </p:nvSpPr>
          <p:spPr>
            <a:xfrm>
              <a:off x="998" y="2863"/>
              <a:ext cx="2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82" name="Line 1058"/>
            <p:cNvSpPr/>
            <p:nvPr>
              <p:custDataLst>
                <p:tags r:id="rId43"/>
              </p:custDataLst>
            </p:nvPr>
          </p:nvSpPr>
          <p:spPr>
            <a:xfrm>
              <a:off x="2007" y="3275"/>
              <a:ext cx="30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83" name="Freeform 1057"/>
            <p:cNvSpPr/>
            <p:nvPr>
              <p:custDataLst>
                <p:tags r:id="rId44"/>
              </p:custDataLst>
            </p:nvPr>
          </p:nvSpPr>
          <p:spPr>
            <a:xfrm>
              <a:off x="1287" y="3109"/>
              <a:ext cx="729" cy="165"/>
            </a:xfrm>
            <a:custGeom>
              <a:avLst/>
              <a:gdLst/>
              <a:ahLst/>
              <a:cxnLst>
                <a:cxn ang="0">
                  <a:pos x="729" y="165"/>
                </a:cxn>
                <a:cxn ang="0">
                  <a:pos x="650" y="0"/>
                </a:cxn>
                <a:cxn ang="0">
                  <a:pos x="0" y="4"/>
                </a:cxn>
              </a:cxnLst>
              <a:rect l="0" t="0" r="0" b="0"/>
              <a:pathLst>
                <a:path w="729" h="165">
                  <a:moveTo>
                    <a:pt x="729" y="165"/>
                  </a:moveTo>
                  <a:lnTo>
                    <a:pt x="650" y="0"/>
                  </a:lnTo>
                  <a:lnTo>
                    <a:pt x="0" y="4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84" name="Text Box 1056"/>
            <p:cNvSpPr txBox="1"/>
            <p:nvPr>
              <p:custDataLst>
                <p:tags r:id="rId45"/>
              </p:custDataLst>
            </p:nvPr>
          </p:nvSpPr>
          <p:spPr>
            <a:xfrm>
              <a:off x="790" y="3125"/>
              <a:ext cx="48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DT/R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85" name="Line 1055"/>
            <p:cNvSpPr/>
            <p:nvPr>
              <p:custDataLst>
                <p:tags r:id="rId46"/>
              </p:custDataLst>
            </p:nvPr>
          </p:nvSpPr>
          <p:spPr>
            <a:xfrm>
              <a:off x="1087" y="3163"/>
              <a:ext cx="11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86" name="Text Box 1054"/>
            <p:cNvSpPr txBox="1"/>
            <p:nvPr>
              <p:custDataLst>
                <p:tags r:id="rId47"/>
              </p:custDataLst>
            </p:nvPr>
          </p:nvSpPr>
          <p:spPr>
            <a:xfrm>
              <a:off x="823" y="3468"/>
              <a:ext cx="45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DEN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87" name="Line 1053"/>
            <p:cNvSpPr/>
            <p:nvPr>
              <p:custDataLst>
                <p:tags r:id="rId48"/>
              </p:custDataLst>
            </p:nvPr>
          </p:nvSpPr>
          <p:spPr>
            <a:xfrm>
              <a:off x="887" y="3506"/>
              <a:ext cx="3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88" name="AutoShape 1052"/>
            <p:cNvSpPr/>
            <p:nvPr>
              <p:custDataLst>
                <p:tags r:id="rId49"/>
              </p:custDataLst>
            </p:nvPr>
          </p:nvSpPr>
          <p:spPr>
            <a:xfrm>
              <a:off x="1846" y="2336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89" name="Freeform 1051"/>
            <p:cNvSpPr/>
            <p:nvPr>
              <p:custDataLst>
                <p:tags r:id="rId50"/>
              </p:custDataLst>
            </p:nvPr>
          </p:nvSpPr>
          <p:spPr>
            <a:xfrm>
              <a:off x="1265" y="1637"/>
              <a:ext cx="3931" cy="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66" y="0"/>
                </a:cxn>
                <a:cxn ang="0">
                  <a:pos x="15112" y="209"/>
                </a:cxn>
                <a:cxn ang="0">
                  <a:pos x="71047" y="209"/>
                </a:cxn>
                <a:cxn ang="0">
                  <a:pos x="73793" y="94"/>
                </a:cxn>
              </a:cxnLst>
              <a:rect l="0" t="0" r="0" b="0"/>
              <a:pathLst>
                <a:path w="3233" h="209">
                  <a:moveTo>
                    <a:pt x="0" y="0"/>
                  </a:moveTo>
                  <a:lnTo>
                    <a:pt x="300" y="0"/>
                  </a:lnTo>
                  <a:lnTo>
                    <a:pt x="662" y="209"/>
                  </a:lnTo>
                  <a:lnTo>
                    <a:pt x="3113" y="209"/>
                  </a:lnTo>
                  <a:lnTo>
                    <a:pt x="3233" y="94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0" name="Freeform 1050"/>
            <p:cNvSpPr/>
            <p:nvPr>
              <p:custDataLst>
                <p:tags r:id="rId51"/>
              </p:custDataLst>
            </p:nvPr>
          </p:nvSpPr>
          <p:spPr>
            <a:xfrm>
              <a:off x="1265" y="1641"/>
              <a:ext cx="3931" cy="255"/>
            </a:xfrm>
            <a:custGeom>
              <a:avLst/>
              <a:gdLst/>
              <a:ahLst/>
              <a:cxnLst>
                <a:cxn ang="0">
                  <a:pos x="0" y="5026"/>
                </a:cxn>
                <a:cxn ang="0">
                  <a:pos x="7305" y="5026"/>
                </a:cxn>
                <a:cxn ang="0">
                  <a:pos x="16112" y="0"/>
                </a:cxn>
                <a:cxn ang="0">
                  <a:pos x="75751" y="0"/>
                </a:cxn>
                <a:cxn ang="0">
                  <a:pos x="78386" y="2162"/>
                </a:cxn>
              </a:cxnLst>
              <a:rect l="0" t="0" r="0" b="0"/>
              <a:pathLst>
                <a:path w="3220" h="209">
                  <a:moveTo>
                    <a:pt x="0" y="209"/>
                  </a:moveTo>
                  <a:lnTo>
                    <a:pt x="300" y="209"/>
                  </a:lnTo>
                  <a:lnTo>
                    <a:pt x="662" y="0"/>
                  </a:lnTo>
                  <a:lnTo>
                    <a:pt x="3113" y="0"/>
                  </a:lnTo>
                  <a:lnTo>
                    <a:pt x="3220" y="9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1" name="Freeform 1049"/>
            <p:cNvSpPr/>
            <p:nvPr>
              <p:custDataLst>
                <p:tags r:id="rId52"/>
              </p:custDataLst>
            </p:nvPr>
          </p:nvSpPr>
          <p:spPr>
            <a:xfrm>
              <a:off x="1244" y="2936"/>
              <a:ext cx="4246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8" y="2"/>
                </a:cxn>
                <a:cxn ang="0">
                  <a:pos x="1636" y="125"/>
                </a:cxn>
                <a:cxn ang="0">
                  <a:pos x="3474" y="126"/>
                </a:cxn>
                <a:cxn ang="0">
                  <a:pos x="3590" y="0"/>
                </a:cxn>
                <a:cxn ang="0">
                  <a:pos x="4246" y="5"/>
                </a:cxn>
              </a:cxnLst>
              <a:rect l="0" t="0" r="0" b="0"/>
              <a:pathLst>
                <a:path w="4246" h="126">
                  <a:moveTo>
                    <a:pt x="0" y="0"/>
                  </a:moveTo>
                  <a:lnTo>
                    <a:pt x="1538" y="2"/>
                  </a:lnTo>
                  <a:lnTo>
                    <a:pt x="1636" y="125"/>
                  </a:lnTo>
                  <a:lnTo>
                    <a:pt x="3474" y="126"/>
                  </a:lnTo>
                  <a:lnTo>
                    <a:pt x="3590" y="0"/>
                  </a:lnTo>
                  <a:lnTo>
                    <a:pt x="4246" y="5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2" name="Freeform 1048"/>
            <p:cNvSpPr/>
            <p:nvPr>
              <p:custDataLst>
                <p:tags r:id="rId53"/>
              </p:custDataLst>
            </p:nvPr>
          </p:nvSpPr>
          <p:spPr>
            <a:xfrm>
              <a:off x="1336" y="3502"/>
              <a:ext cx="4032" cy="16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446" y="1"/>
                </a:cxn>
                <a:cxn ang="0">
                  <a:pos x="1556" y="160"/>
                </a:cxn>
                <a:cxn ang="0">
                  <a:pos x="3529" y="160"/>
                </a:cxn>
                <a:cxn ang="0">
                  <a:pos x="3643" y="2"/>
                </a:cxn>
                <a:cxn ang="0">
                  <a:pos x="4032" y="0"/>
                </a:cxn>
              </a:cxnLst>
              <a:rect l="0" t="0" r="0" b="0"/>
              <a:pathLst>
                <a:path w="4032" h="160">
                  <a:moveTo>
                    <a:pt x="0" y="3"/>
                  </a:moveTo>
                  <a:lnTo>
                    <a:pt x="1446" y="1"/>
                  </a:lnTo>
                  <a:lnTo>
                    <a:pt x="1556" y="160"/>
                  </a:lnTo>
                  <a:lnTo>
                    <a:pt x="3529" y="160"/>
                  </a:lnTo>
                  <a:lnTo>
                    <a:pt x="3643" y="2"/>
                  </a:lnTo>
                  <a:lnTo>
                    <a:pt x="4032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3" name="Text Box 1047"/>
            <p:cNvSpPr txBox="1"/>
            <p:nvPr>
              <p:custDataLst>
                <p:tags r:id="rId54"/>
              </p:custDataLst>
            </p:nvPr>
          </p:nvSpPr>
          <p:spPr>
            <a:xfrm>
              <a:off x="4611" y="1219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794" name="Line 1046"/>
            <p:cNvSpPr/>
            <p:nvPr>
              <p:custDataLst>
                <p:tags r:id="rId55"/>
              </p:custDataLst>
            </p:nvPr>
          </p:nvSpPr>
          <p:spPr>
            <a:xfrm flipV="1">
              <a:off x="4558" y="1200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95" name="Line 1045"/>
            <p:cNvSpPr/>
            <p:nvPr>
              <p:custDataLst>
                <p:tags r:id="rId56"/>
              </p:custDataLst>
            </p:nvPr>
          </p:nvSpPr>
          <p:spPr>
            <a:xfrm flipV="1">
              <a:off x="5235" y="1065"/>
              <a:ext cx="0" cy="27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96" name="Line 1044"/>
            <p:cNvSpPr/>
            <p:nvPr>
              <p:custDataLst>
                <p:tags r:id="rId57"/>
              </p:custDataLst>
            </p:nvPr>
          </p:nvSpPr>
          <p:spPr>
            <a:xfrm>
              <a:off x="2846" y="2008"/>
              <a:ext cx="22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97" name="Line 1043"/>
            <p:cNvSpPr/>
            <p:nvPr>
              <p:custDataLst>
                <p:tags r:id="rId58"/>
              </p:custDataLst>
            </p:nvPr>
          </p:nvSpPr>
          <p:spPr>
            <a:xfrm>
              <a:off x="2846" y="2204"/>
              <a:ext cx="221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98" name="Line 1042"/>
            <p:cNvSpPr/>
            <p:nvPr>
              <p:custDataLst>
                <p:tags r:id="rId59"/>
              </p:custDataLst>
            </p:nvPr>
          </p:nvSpPr>
          <p:spPr>
            <a:xfrm>
              <a:off x="4379" y="2745"/>
              <a:ext cx="11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99" name="Line 1041"/>
            <p:cNvSpPr/>
            <p:nvPr>
              <p:custDataLst>
                <p:tags r:id="rId60"/>
              </p:custDataLst>
            </p:nvPr>
          </p:nvSpPr>
          <p:spPr>
            <a:xfrm flipH="1">
              <a:off x="2684" y="2013"/>
              <a:ext cx="159" cy="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800" name="Line 1040"/>
            <p:cNvSpPr/>
            <p:nvPr>
              <p:custDataLst>
                <p:tags r:id="rId61"/>
              </p:custDataLst>
            </p:nvPr>
          </p:nvSpPr>
          <p:spPr>
            <a:xfrm flipH="1" flipV="1">
              <a:off x="2672" y="2098"/>
              <a:ext cx="171" cy="1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801" name="Line 1039"/>
            <p:cNvSpPr/>
            <p:nvPr>
              <p:custDataLst>
                <p:tags r:id="rId62"/>
              </p:custDataLst>
            </p:nvPr>
          </p:nvSpPr>
          <p:spPr>
            <a:xfrm>
              <a:off x="5155" y="1738"/>
              <a:ext cx="34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802" name="Freeform 1038"/>
            <p:cNvSpPr/>
            <p:nvPr>
              <p:custDataLst>
                <p:tags r:id="rId63"/>
              </p:custDataLst>
            </p:nvPr>
          </p:nvSpPr>
          <p:spPr>
            <a:xfrm>
              <a:off x="5076" y="3110"/>
              <a:ext cx="414" cy="159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92" y="0"/>
                </a:cxn>
                <a:cxn ang="0">
                  <a:pos x="414" y="0"/>
                </a:cxn>
              </a:cxnLst>
              <a:rect l="0" t="0" r="0" b="0"/>
              <a:pathLst>
                <a:path w="414" h="159">
                  <a:moveTo>
                    <a:pt x="0" y="159"/>
                  </a:moveTo>
                  <a:lnTo>
                    <a:pt x="92" y="0"/>
                  </a:lnTo>
                  <a:lnTo>
                    <a:pt x="414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3" name="Text Box 1037"/>
            <p:cNvSpPr txBox="1"/>
            <p:nvPr>
              <p:custDataLst>
                <p:tags r:id="rId64"/>
              </p:custDataLst>
            </p:nvPr>
          </p:nvSpPr>
          <p:spPr>
            <a:xfrm>
              <a:off x="4132" y="3945"/>
              <a:ext cx="6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READY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804" name="Freeform 1036"/>
            <p:cNvSpPr/>
            <p:nvPr>
              <p:custDataLst>
                <p:tags r:id="rId65"/>
              </p:custDataLst>
            </p:nvPr>
          </p:nvSpPr>
          <p:spPr>
            <a:xfrm>
              <a:off x="1492" y="3869"/>
              <a:ext cx="3961" cy="15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88" y="2"/>
                </a:cxn>
                <a:cxn ang="0">
                  <a:pos x="1326" y="157"/>
                </a:cxn>
                <a:cxn ang="0">
                  <a:pos x="2319" y="157"/>
                </a:cxn>
                <a:cxn ang="0">
                  <a:pos x="2451" y="16"/>
                </a:cxn>
                <a:cxn ang="0">
                  <a:pos x="3961" y="0"/>
                </a:cxn>
              </a:cxnLst>
              <a:rect l="0" t="0" r="0" b="0"/>
              <a:pathLst>
                <a:path w="3961" h="157">
                  <a:moveTo>
                    <a:pt x="0" y="2"/>
                  </a:moveTo>
                  <a:lnTo>
                    <a:pt x="1188" y="2"/>
                  </a:lnTo>
                  <a:lnTo>
                    <a:pt x="1326" y="157"/>
                  </a:lnTo>
                  <a:lnTo>
                    <a:pt x="2319" y="157"/>
                  </a:lnTo>
                  <a:lnTo>
                    <a:pt x="2451" y="16"/>
                  </a:lnTo>
                  <a:lnTo>
                    <a:pt x="3961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5" name="Text Box 1035"/>
            <p:cNvSpPr txBox="1"/>
            <p:nvPr>
              <p:custDataLst>
                <p:tags r:id="rId66"/>
              </p:custDataLst>
            </p:nvPr>
          </p:nvSpPr>
          <p:spPr>
            <a:xfrm>
              <a:off x="2968" y="4030"/>
              <a:ext cx="52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WAIT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806" name="Oval 1034"/>
            <p:cNvSpPr/>
            <p:nvPr>
              <p:custDataLst>
                <p:tags r:id="rId67"/>
              </p:custDataLst>
            </p:nvPr>
          </p:nvSpPr>
          <p:spPr>
            <a:xfrm flipV="1">
              <a:off x="3820" y="3963"/>
              <a:ext cx="39" cy="5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6807" name="Oval 1033"/>
            <p:cNvSpPr/>
            <p:nvPr>
              <p:custDataLst>
                <p:tags r:id="rId68"/>
              </p:custDataLst>
            </p:nvPr>
          </p:nvSpPr>
          <p:spPr>
            <a:xfrm flipV="1">
              <a:off x="3149" y="4002"/>
              <a:ext cx="39" cy="5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6808" name="Freeform 1032"/>
            <p:cNvSpPr/>
            <p:nvPr>
              <p:custDataLst>
                <p:tags r:id="rId69"/>
              </p:custDataLst>
            </p:nvPr>
          </p:nvSpPr>
          <p:spPr>
            <a:xfrm flipV="1">
              <a:off x="4835" y="1384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9" name="Line 1031"/>
            <p:cNvSpPr/>
            <p:nvPr>
              <p:custDataLst>
                <p:tags r:id="rId70"/>
              </p:custDataLst>
            </p:nvPr>
          </p:nvSpPr>
          <p:spPr>
            <a:xfrm>
              <a:off x="5049" y="2013"/>
              <a:ext cx="160" cy="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810" name="Line 1030"/>
            <p:cNvSpPr/>
            <p:nvPr>
              <p:custDataLst>
                <p:tags r:id="rId71"/>
              </p:custDataLst>
            </p:nvPr>
          </p:nvSpPr>
          <p:spPr>
            <a:xfrm flipH="1">
              <a:off x="5037" y="2111"/>
              <a:ext cx="172" cy="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811" name="Line 1029"/>
            <p:cNvSpPr/>
            <p:nvPr>
              <p:custDataLst>
                <p:tags r:id="rId72"/>
              </p:custDataLst>
            </p:nvPr>
          </p:nvSpPr>
          <p:spPr>
            <a:xfrm>
              <a:off x="5233" y="2099"/>
              <a:ext cx="28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812" name="Text Box 1028"/>
            <p:cNvSpPr txBox="1"/>
            <p:nvPr>
              <p:custDataLst>
                <p:tags r:id="rId73"/>
              </p:custDataLst>
            </p:nvPr>
          </p:nvSpPr>
          <p:spPr>
            <a:xfrm>
              <a:off x="763" y="3786"/>
              <a:ext cx="6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READY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6813" name="AutoShape 1027"/>
            <p:cNvSpPr/>
            <p:nvPr>
              <p:custDataLst>
                <p:tags r:id="rId74"/>
              </p:custDataLst>
            </p:nvPr>
          </p:nvSpPr>
          <p:spPr>
            <a:xfrm>
              <a:off x="3686" y="2013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6</a:t>
              </a:r>
              <a:r>
                <a:rPr lang="en-US" altLang="zh-CN" dirty="0">
                  <a:latin typeface="Times New Roman" panose="02020603050405020304" pitchFamily="18" charset="0"/>
                </a:rPr>
                <a:t>~S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5894" y="212277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二、8086具有等待状态的读总线周期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738" name="AutoShape 1106" descr="姣嶇増"/>
          <p:cNvSpPr>
            <a:spLocks noChangeAspect="1"/>
          </p:cNvSpPr>
          <p:nvPr>
            <p:custDataLst>
              <p:tags r:id="rId75"/>
            </p:custDataLst>
          </p:nvPr>
        </p:nvSpPr>
        <p:spPr>
          <a:xfrm>
            <a:off x="1012825" y="0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8765" y="22436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三、8086写总线周期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762" name="AutoShape 1087" descr="姣嶇増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12825" y="0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7763" name="AutoShape 1085"/>
          <p:cNvSpPr/>
          <p:nvPr>
            <p:custDataLst>
              <p:tags r:id="rId2"/>
            </p:custDataLst>
          </p:nvPr>
        </p:nvSpPr>
        <p:spPr>
          <a:xfrm>
            <a:off x="2063552" y="1440904"/>
            <a:ext cx="8229600" cy="4724400"/>
          </a:xfrm>
          <a:prstGeom prst="roundRect">
            <a:avLst>
              <a:gd name="adj" fmla="val 7741"/>
            </a:avLst>
          </a:prstGeom>
          <a:solidFill>
            <a:srgbClr val="D5FFFF"/>
          </a:solidFill>
          <a:ln w="9525" cap="flat" cmpd="sng">
            <a:solidFill>
              <a:srgbClr val="33CC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17765" name="Group 1026"/>
          <p:cNvGrpSpPr/>
          <p:nvPr/>
        </p:nvGrpSpPr>
        <p:grpSpPr>
          <a:xfrm>
            <a:off x="2233415" y="1561555"/>
            <a:ext cx="7421562" cy="4360864"/>
            <a:chOff x="485" y="1185"/>
            <a:chExt cx="4675" cy="2747"/>
          </a:xfrm>
        </p:grpSpPr>
        <p:grpSp>
          <p:nvGrpSpPr>
            <p:cNvPr id="117766" name="Group 1076"/>
            <p:cNvGrpSpPr/>
            <p:nvPr/>
          </p:nvGrpSpPr>
          <p:grpSpPr>
            <a:xfrm flipV="1">
              <a:off x="1533" y="1608"/>
              <a:ext cx="3567" cy="136"/>
              <a:chOff x="617" y="2202"/>
              <a:chExt cx="2678" cy="203"/>
            </a:xfrm>
          </p:grpSpPr>
          <p:sp>
            <p:nvSpPr>
              <p:cNvPr id="117816" name="Freeform 1081"/>
              <p:cNvSpPr/>
              <p:nvPr>
                <p:custDataLst>
                  <p:tags r:id="rId3"/>
                </p:custDataLst>
              </p:nvPr>
            </p:nvSpPr>
            <p:spPr>
              <a:xfrm>
                <a:off x="617" y="2202"/>
                <a:ext cx="665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0"/>
                  </a:cxn>
                  <a:cxn ang="0">
                    <a:pos x="23" y="192"/>
                  </a:cxn>
                  <a:cxn ang="0">
                    <a:pos x="48" y="192"/>
                  </a:cxn>
                  <a:cxn ang="0">
                    <a:pos x="53" y="0"/>
                  </a:cxn>
                  <a:cxn ang="0">
                    <a:pos x="77" y="0"/>
                  </a:cxn>
                </a:cxnLst>
                <a:rect l="0" t="0" r="0" b="0"/>
                <a:pathLst>
                  <a:path w="768" h="192">
                    <a:moveTo>
                      <a:pt x="0" y="0"/>
                    </a:moveTo>
                    <a:lnTo>
                      <a:pt x="192" y="0"/>
                    </a:lnTo>
                    <a:lnTo>
                      <a:pt x="240" y="192"/>
                    </a:lnTo>
                    <a:lnTo>
                      <a:pt x="480" y="192"/>
                    </a:lnTo>
                    <a:lnTo>
                      <a:pt x="528" y="0"/>
                    </a:lnTo>
                    <a:lnTo>
                      <a:pt x="768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17" name="Freeform 1080"/>
              <p:cNvSpPr/>
              <p:nvPr>
                <p:custDataLst>
                  <p:tags r:id="rId4"/>
                </p:custDataLst>
              </p:nvPr>
            </p:nvSpPr>
            <p:spPr>
              <a:xfrm>
                <a:off x="1282" y="2202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18" name="Freeform 1079"/>
              <p:cNvSpPr/>
              <p:nvPr>
                <p:custDataLst>
                  <p:tags r:id="rId5"/>
                </p:custDataLst>
              </p:nvPr>
            </p:nvSpPr>
            <p:spPr>
              <a:xfrm>
                <a:off x="1781" y="2202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19" name="Freeform 1078"/>
              <p:cNvSpPr/>
              <p:nvPr>
                <p:custDataLst>
                  <p:tags r:id="rId6"/>
                </p:custDataLst>
              </p:nvPr>
            </p:nvSpPr>
            <p:spPr>
              <a:xfrm>
                <a:off x="2280" y="2202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20" name="Freeform 1077"/>
              <p:cNvSpPr/>
              <p:nvPr>
                <p:custDataLst>
                  <p:tags r:id="rId7"/>
                </p:custDataLst>
              </p:nvPr>
            </p:nvSpPr>
            <p:spPr>
              <a:xfrm>
                <a:off x="2796" y="2213"/>
                <a:ext cx="499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92"/>
                  </a:cxn>
                  <a:cxn ang="0">
                    <a:pos x="29" y="192"/>
                  </a:cxn>
                  <a:cxn ang="0">
                    <a:pos x="35" y="0"/>
                  </a:cxn>
                  <a:cxn ang="0">
                    <a:pos x="59" y="0"/>
                  </a:cxn>
                </a:cxnLst>
                <a:rect l="0" t="0" r="0" b="0"/>
                <a:pathLst>
                  <a:path w="576" h="192">
                    <a:moveTo>
                      <a:pt x="0" y="0"/>
                    </a:moveTo>
                    <a:lnTo>
                      <a:pt x="48" y="192"/>
                    </a:lnTo>
                    <a:lnTo>
                      <a:pt x="288" y="192"/>
                    </a:lnTo>
                    <a:lnTo>
                      <a:pt x="336" y="0"/>
                    </a:lnTo>
                    <a:lnTo>
                      <a:pt x="576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767" name="Line 1075"/>
            <p:cNvSpPr/>
            <p:nvPr>
              <p:custDataLst>
                <p:tags r:id="rId8"/>
              </p:custDataLst>
            </p:nvPr>
          </p:nvSpPr>
          <p:spPr>
            <a:xfrm flipV="1">
              <a:off x="2120" y="1348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68" name="Line 1074"/>
            <p:cNvSpPr/>
            <p:nvPr>
              <p:custDataLst>
                <p:tags r:id="rId9"/>
              </p:custDataLst>
            </p:nvPr>
          </p:nvSpPr>
          <p:spPr>
            <a:xfrm flipV="1">
              <a:off x="4833" y="1328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69" name="Line 1073"/>
            <p:cNvSpPr/>
            <p:nvPr>
              <p:custDataLst>
                <p:tags r:id="rId10"/>
              </p:custDataLst>
            </p:nvPr>
          </p:nvSpPr>
          <p:spPr>
            <a:xfrm flipV="1">
              <a:off x="2778" y="1424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0" name="Line 1072"/>
            <p:cNvSpPr/>
            <p:nvPr>
              <p:custDataLst>
                <p:tags r:id="rId11"/>
              </p:custDataLst>
            </p:nvPr>
          </p:nvSpPr>
          <p:spPr>
            <a:xfrm flipV="1">
              <a:off x="3448" y="1424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1" name="Line 1071"/>
            <p:cNvSpPr/>
            <p:nvPr>
              <p:custDataLst>
                <p:tags r:id="rId12"/>
              </p:custDataLst>
            </p:nvPr>
          </p:nvSpPr>
          <p:spPr>
            <a:xfrm flipV="1">
              <a:off x="4125" y="1424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2" name="Text Box 1070"/>
            <p:cNvSpPr txBox="1"/>
            <p:nvPr>
              <p:custDataLst>
                <p:tags r:id="rId13"/>
              </p:custDataLst>
            </p:nvPr>
          </p:nvSpPr>
          <p:spPr>
            <a:xfrm>
              <a:off x="2120" y="1451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73" name="Text Box 1069"/>
            <p:cNvSpPr txBox="1"/>
            <p:nvPr>
              <p:custDataLst>
                <p:tags r:id="rId14"/>
              </p:custDataLst>
            </p:nvPr>
          </p:nvSpPr>
          <p:spPr>
            <a:xfrm>
              <a:off x="2833" y="1451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74" name="Text Box 1068"/>
            <p:cNvSpPr txBox="1"/>
            <p:nvPr>
              <p:custDataLst>
                <p:tags r:id="rId15"/>
              </p:custDataLst>
            </p:nvPr>
          </p:nvSpPr>
          <p:spPr>
            <a:xfrm>
              <a:off x="3496" y="1451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75" name="Text Box 1067"/>
            <p:cNvSpPr txBox="1"/>
            <p:nvPr>
              <p:custDataLst>
                <p:tags r:id="rId16"/>
              </p:custDataLst>
            </p:nvPr>
          </p:nvSpPr>
          <p:spPr>
            <a:xfrm>
              <a:off x="4151" y="1443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76" name="Line 1066"/>
            <p:cNvSpPr/>
            <p:nvPr>
              <p:custDataLst>
                <p:tags r:id="rId17"/>
              </p:custDataLst>
            </p:nvPr>
          </p:nvSpPr>
          <p:spPr>
            <a:xfrm>
              <a:off x="2115" y="1413"/>
              <a:ext cx="271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17777" name="Text Box 1065"/>
            <p:cNvSpPr txBox="1"/>
            <p:nvPr>
              <p:custDataLst>
                <p:tags r:id="rId18"/>
              </p:custDataLst>
            </p:nvPr>
          </p:nvSpPr>
          <p:spPr>
            <a:xfrm>
              <a:off x="2828" y="1185"/>
              <a:ext cx="108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一个总线周期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7778" name="Text Box 1064"/>
            <p:cNvSpPr txBox="1"/>
            <p:nvPr>
              <p:custDataLst>
                <p:tags r:id="rId19"/>
              </p:custDataLst>
            </p:nvPr>
          </p:nvSpPr>
          <p:spPr>
            <a:xfrm>
              <a:off x="1136" y="1565"/>
              <a:ext cx="44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CLK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79" name="AutoShape 1063"/>
            <p:cNvSpPr/>
            <p:nvPr>
              <p:custDataLst>
                <p:tags r:id="rId20"/>
              </p:custDataLst>
            </p:nvPr>
          </p:nvSpPr>
          <p:spPr>
            <a:xfrm>
              <a:off x="2121" y="2537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19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80" name="AutoShape 1062"/>
            <p:cNvSpPr/>
            <p:nvPr>
              <p:custDataLst>
                <p:tags r:id="rId21"/>
              </p:custDataLst>
            </p:nvPr>
          </p:nvSpPr>
          <p:spPr>
            <a:xfrm>
              <a:off x="2921" y="2527"/>
              <a:ext cx="1763" cy="199"/>
            </a:xfrm>
            <a:prstGeom prst="hexagon">
              <a:avLst>
                <a:gd name="adj" fmla="val 114470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17781" name="Group 1059"/>
            <p:cNvGrpSpPr/>
            <p:nvPr/>
          </p:nvGrpSpPr>
          <p:grpSpPr>
            <a:xfrm>
              <a:off x="1533" y="2535"/>
              <a:ext cx="322" cy="190"/>
              <a:chOff x="1638" y="1937"/>
              <a:chExt cx="322" cy="190"/>
            </a:xfrm>
          </p:grpSpPr>
          <p:sp>
            <p:nvSpPr>
              <p:cNvPr id="117814" name="Freeform 1061"/>
              <p:cNvSpPr/>
              <p:nvPr>
                <p:custDataLst>
                  <p:tags r:id="rId22"/>
                </p:custDataLst>
              </p:nvPr>
            </p:nvSpPr>
            <p:spPr>
              <a:xfrm>
                <a:off x="1638" y="1937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15" name="Freeform 1060"/>
              <p:cNvSpPr/>
              <p:nvPr>
                <p:custDataLst>
                  <p:tags r:id="rId23"/>
                </p:custDataLst>
              </p:nvPr>
            </p:nvSpPr>
            <p:spPr>
              <a:xfrm flipV="1">
                <a:off x="1638" y="2040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782" name="Line 1058"/>
            <p:cNvSpPr/>
            <p:nvPr>
              <p:custDataLst>
                <p:tags r:id="rId24"/>
              </p:custDataLst>
            </p:nvPr>
          </p:nvSpPr>
          <p:spPr>
            <a:xfrm>
              <a:off x="1856" y="2630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83" name="Text Box 1057"/>
            <p:cNvSpPr txBox="1"/>
            <p:nvPr>
              <p:custDataLst>
                <p:tags r:id="rId25"/>
              </p:custDataLst>
            </p:nvPr>
          </p:nvSpPr>
          <p:spPr>
            <a:xfrm>
              <a:off x="485" y="2405"/>
              <a:ext cx="108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19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16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84" name="Text Box 1056"/>
            <p:cNvSpPr txBox="1"/>
            <p:nvPr>
              <p:custDataLst>
                <p:tags r:id="rId26"/>
              </p:custDataLst>
            </p:nvPr>
          </p:nvSpPr>
          <p:spPr>
            <a:xfrm>
              <a:off x="952" y="2617"/>
              <a:ext cx="62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BHE/S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85" name="Line 1055"/>
            <p:cNvSpPr/>
            <p:nvPr>
              <p:custDataLst>
                <p:tags r:id="rId27"/>
              </p:custDataLst>
            </p:nvPr>
          </p:nvSpPr>
          <p:spPr>
            <a:xfrm>
              <a:off x="994" y="2654"/>
              <a:ext cx="3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86" name="AutoShape 1054"/>
            <p:cNvSpPr/>
            <p:nvPr>
              <p:custDataLst>
                <p:tags r:id="rId28"/>
              </p:custDataLst>
            </p:nvPr>
          </p:nvSpPr>
          <p:spPr>
            <a:xfrm>
              <a:off x="2940" y="2843"/>
              <a:ext cx="1653" cy="199"/>
            </a:xfrm>
            <a:prstGeom prst="hexagon">
              <a:avLst>
                <a:gd name="adj" fmla="val 67141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DATA OUT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87" name="Line 1053"/>
            <p:cNvSpPr/>
            <p:nvPr>
              <p:custDataLst>
                <p:tags r:id="rId29"/>
              </p:custDataLst>
            </p:nvPr>
          </p:nvSpPr>
          <p:spPr>
            <a:xfrm>
              <a:off x="1545" y="2934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88" name="Line 1052"/>
            <p:cNvSpPr/>
            <p:nvPr>
              <p:custDataLst>
                <p:tags r:id="rId30"/>
              </p:custDataLst>
            </p:nvPr>
          </p:nvSpPr>
          <p:spPr>
            <a:xfrm>
              <a:off x="4690" y="2630"/>
              <a:ext cx="4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89" name="Line 1051"/>
            <p:cNvSpPr/>
            <p:nvPr>
              <p:custDataLst>
                <p:tags r:id="rId31"/>
              </p:custDataLst>
            </p:nvPr>
          </p:nvSpPr>
          <p:spPr>
            <a:xfrm>
              <a:off x="4590" y="2936"/>
              <a:ext cx="4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90" name="Text Box 1050"/>
            <p:cNvSpPr txBox="1"/>
            <p:nvPr>
              <p:custDataLst>
                <p:tags r:id="rId32"/>
              </p:custDataLst>
            </p:nvPr>
          </p:nvSpPr>
          <p:spPr>
            <a:xfrm>
              <a:off x="675" y="2804"/>
              <a:ext cx="89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15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91" name="Freeform 1049"/>
            <p:cNvSpPr/>
            <p:nvPr>
              <p:custDataLst>
                <p:tags r:id="rId33"/>
              </p:custDataLst>
            </p:nvPr>
          </p:nvSpPr>
          <p:spPr>
            <a:xfrm>
              <a:off x="1545" y="1860"/>
              <a:ext cx="3615" cy="17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681" y="174"/>
                </a:cxn>
                <a:cxn ang="0">
                  <a:pos x="747" y="0"/>
                </a:cxn>
                <a:cxn ang="0">
                  <a:pos x="1041" y="6"/>
                </a:cxn>
                <a:cxn ang="0">
                  <a:pos x="1161" y="174"/>
                </a:cxn>
                <a:cxn ang="0">
                  <a:pos x="3333" y="174"/>
                </a:cxn>
                <a:cxn ang="0">
                  <a:pos x="3615" y="174"/>
                </a:cxn>
              </a:cxnLst>
              <a:rect l="0" t="0" r="0" b="0"/>
              <a:pathLst>
                <a:path w="3615" h="174">
                  <a:moveTo>
                    <a:pt x="0" y="174"/>
                  </a:moveTo>
                  <a:lnTo>
                    <a:pt x="681" y="174"/>
                  </a:lnTo>
                  <a:lnTo>
                    <a:pt x="747" y="0"/>
                  </a:lnTo>
                  <a:lnTo>
                    <a:pt x="1041" y="6"/>
                  </a:lnTo>
                  <a:lnTo>
                    <a:pt x="1161" y="174"/>
                  </a:lnTo>
                  <a:lnTo>
                    <a:pt x="3333" y="174"/>
                  </a:lnTo>
                  <a:lnTo>
                    <a:pt x="3615" y="174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792" name="Text Box 1048"/>
            <p:cNvSpPr txBox="1"/>
            <p:nvPr>
              <p:custDataLst>
                <p:tags r:id="rId34"/>
              </p:custDataLst>
            </p:nvPr>
          </p:nvSpPr>
          <p:spPr>
            <a:xfrm>
              <a:off x="1098" y="1879"/>
              <a:ext cx="43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ALE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93" name="Text Box 1047"/>
            <p:cNvSpPr txBox="1"/>
            <p:nvPr>
              <p:custDataLst>
                <p:tags r:id="rId35"/>
              </p:custDataLst>
            </p:nvPr>
          </p:nvSpPr>
          <p:spPr>
            <a:xfrm>
              <a:off x="2848" y="2191"/>
              <a:ext cx="114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高=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I/O，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低=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M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94" name="Text Box 1046"/>
            <p:cNvSpPr txBox="1"/>
            <p:nvPr>
              <p:custDataLst>
                <p:tags r:id="rId36"/>
              </p:custDataLst>
            </p:nvPr>
          </p:nvSpPr>
          <p:spPr>
            <a:xfrm>
              <a:off x="1109" y="2205"/>
              <a:ext cx="4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M/IO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95" name="Line 1045"/>
            <p:cNvSpPr/>
            <p:nvPr>
              <p:custDataLst>
                <p:tags r:id="rId37"/>
              </p:custDataLst>
            </p:nvPr>
          </p:nvSpPr>
          <p:spPr>
            <a:xfrm>
              <a:off x="1373" y="2231"/>
              <a:ext cx="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96" name="Text Box 1044"/>
            <p:cNvSpPr txBox="1"/>
            <p:nvPr>
              <p:custDataLst>
                <p:tags r:id="rId38"/>
              </p:custDataLst>
            </p:nvPr>
          </p:nvSpPr>
          <p:spPr>
            <a:xfrm>
              <a:off x="1201" y="3048"/>
              <a:ext cx="37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WR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797" name="Line 1043"/>
            <p:cNvSpPr/>
            <p:nvPr>
              <p:custDataLst>
                <p:tags r:id="rId39"/>
              </p:custDataLst>
            </p:nvPr>
          </p:nvSpPr>
          <p:spPr>
            <a:xfrm>
              <a:off x="1273" y="3075"/>
              <a:ext cx="2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98" name="Line 1042"/>
            <p:cNvSpPr/>
            <p:nvPr>
              <p:custDataLst>
                <p:tags r:id="rId40"/>
              </p:custDataLst>
            </p:nvPr>
          </p:nvSpPr>
          <p:spPr>
            <a:xfrm>
              <a:off x="2284" y="3422"/>
              <a:ext cx="277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99" name="Text Box 1041"/>
            <p:cNvSpPr txBox="1"/>
            <p:nvPr>
              <p:custDataLst>
                <p:tags r:id="rId41"/>
              </p:custDataLst>
            </p:nvPr>
          </p:nvSpPr>
          <p:spPr>
            <a:xfrm>
              <a:off x="1065" y="3377"/>
              <a:ext cx="48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DT/R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800" name="Line 1040"/>
            <p:cNvSpPr/>
            <p:nvPr>
              <p:custDataLst>
                <p:tags r:id="rId42"/>
              </p:custDataLst>
            </p:nvPr>
          </p:nvSpPr>
          <p:spPr>
            <a:xfrm>
              <a:off x="1362" y="3415"/>
              <a:ext cx="11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801" name="Text Box 1039"/>
            <p:cNvSpPr txBox="1"/>
            <p:nvPr>
              <p:custDataLst>
                <p:tags r:id="rId43"/>
              </p:custDataLst>
            </p:nvPr>
          </p:nvSpPr>
          <p:spPr>
            <a:xfrm>
              <a:off x="1098" y="3680"/>
              <a:ext cx="45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DEN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802" name="Line 1038"/>
            <p:cNvSpPr/>
            <p:nvPr>
              <p:custDataLst>
                <p:tags r:id="rId44"/>
              </p:custDataLst>
            </p:nvPr>
          </p:nvSpPr>
          <p:spPr>
            <a:xfrm>
              <a:off x="1162" y="3718"/>
              <a:ext cx="3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803" name="AutoShape 1037"/>
            <p:cNvSpPr/>
            <p:nvPr>
              <p:custDataLst>
                <p:tags r:id="rId45"/>
              </p:custDataLst>
            </p:nvPr>
          </p:nvSpPr>
          <p:spPr>
            <a:xfrm>
              <a:off x="2121" y="2848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7804" name="Freeform 1036"/>
            <p:cNvSpPr/>
            <p:nvPr>
              <p:custDataLst>
                <p:tags r:id="rId46"/>
              </p:custDataLst>
            </p:nvPr>
          </p:nvSpPr>
          <p:spPr>
            <a:xfrm>
              <a:off x="1540" y="2196"/>
              <a:ext cx="3548" cy="21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80" y="0"/>
                </a:cxn>
                <a:cxn ang="0">
                  <a:pos x="956" y="216"/>
                </a:cxn>
                <a:cxn ang="0">
                  <a:pos x="3113" y="211"/>
                </a:cxn>
                <a:cxn ang="0">
                  <a:pos x="3311" y="13"/>
                </a:cxn>
                <a:cxn ang="0">
                  <a:pos x="3548" y="13"/>
                </a:cxn>
              </a:cxnLst>
              <a:rect l="0" t="0" r="0" b="0"/>
              <a:pathLst>
                <a:path w="3548" h="216">
                  <a:moveTo>
                    <a:pt x="0" y="2"/>
                  </a:moveTo>
                  <a:lnTo>
                    <a:pt x="680" y="0"/>
                  </a:lnTo>
                  <a:lnTo>
                    <a:pt x="956" y="216"/>
                  </a:lnTo>
                  <a:lnTo>
                    <a:pt x="3113" y="211"/>
                  </a:lnTo>
                  <a:lnTo>
                    <a:pt x="3311" y="13"/>
                  </a:lnTo>
                  <a:lnTo>
                    <a:pt x="3548" y="13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05" name="Freeform 1035"/>
            <p:cNvSpPr/>
            <p:nvPr>
              <p:custDataLst>
                <p:tags r:id="rId47"/>
              </p:custDataLst>
            </p:nvPr>
          </p:nvSpPr>
          <p:spPr>
            <a:xfrm>
              <a:off x="1540" y="2196"/>
              <a:ext cx="3548" cy="216"/>
            </a:xfrm>
            <a:custGeom>
              <a:avLst/>
              <a:gdLst/>
              <a:ahLst/>
              <a:cxnLst>
                <a:cxn ang="0">
                  <a:pos x="0" y="215"/>
                </a:cxn>
                <a:cxn ang="0">
                  <a:pos x="728" y="216"/>
                </a:cxn>
                <a:cxn ang="0">
                  <a:pos x="896" y="0"/>
                </a:cxn>
                <a:cxn ang="0">
                  <a:pos x="3113" y="6"/>
                </a:cxn>
                <a:cxn ang="0">
                  <a:pos x="3311" y="204"/>
                </a:cxn>
                <a:cxn ang="0">
                  <a:pos x="3548" y="204"/>
                </a:cxn>
              </a:cxnLst>
              <a:rect l="0" t="0" r="0" b="0"/>
              <a:pathLst>
                <a:path w="3548" h="216">
                  <a:moveTo>
                    <a:pt x="0" y="215"/>
                  </a:moveTo>
                  <a:lnTo>
                    <a:pt x="728" y="216"/>
                  </a:lnTo>
                  <a:lnTo>
                    <a:pt x="896" y="0"/>
                  </a:lnTo>
                  <a:lnTo>
                    <a:pt x="3113" y="6"/>
                  </a:lnTo>
                  <a:lnTo>
                    <a:pt x="3311" y="204"/>
                  </a:lnTo>
                  <a:lnTo>
                    <a:pt x="3548" y="204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06" name="Freeform 1034"/>
            <p:cNvSpPr/>
            <p:nvPr>
              <p:custDataLst>
                <p:tags r:id="rId48"/>
              </p:custDataLst>
            </p:nvPr>
          </p:nvSpPr>
          <p:spPr>
            <a:xfrm>
              <a:off x="1543" y="3137"/>
              <a:ext cx="3538" cy="1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6" y="0"/>
                </a:cxn>
                <a:cxn ang="0">
                  <a:pos x="1510" y="156"/>
                </a:cxn>
                <a:cxn ang="0">
                  <a:pos x="2837" y="151"/>
                </a:cxn>
                <a:cxn ang="0">
                  <a:pos x="2894" y="1"/>
                </a:cxn>
                <a:cxn ang="0">
                  <a:pos x="3538" y="0"/>
                </a:cxn>
              </a:cxnLst>
              <a:rect l="0" t="0" r="0" b="0"/>
              <a:pathLst>
                <a:path w="3538" h="156">
                  <a:moveTo>
                    <a:pt x="0" y="0"/>
                  </a:moveTo>
                  <a:lnTo>
                    <a:pt x="1386" y="0"/>
                  </a:lnTo>
                  <a:lnTo>
                    <a:pt x="1510" y="156"/>
                  </a:lnTo>
                  <a:lnTo>
                    <a:pt x="2837" y="151"/>
                  </a:lnTo>
                  <a:lnTo>
                    <a:pt x="2894" y="1"/>
                  </a:lnTo>
                  <a:lnTo>
                    <a:pt x="3538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07" name="Freeform 1033"/>
            <p:cNvSpPr/>
            <p:nvPr>
              <p:custDataLst>
                <p:tags r:id="rId49"/>
              </p:custDataLst>
            </p:nvPr>
          </p:nvSpPr>
          <p:spPr>
            <a:xfrm>
              <a:off x="1560" y="3726"/>
              <a:ext cx="3474" cy="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345" y="3"/>
                </a:cxn>
                <a:cxn ang="0">
                  <a:pos x="1469" y="159"/>
                </a:cxn>
                <a:cxn ang="0">
                  <a:pos x="2694" y="159"/>
                </a:cxn>
                <a:cxn ang="0">
                  <a:pos x="2829" y="0"/>
                </a:cxn>
                <a:cxn ang="0">
                  <a:pos x="3474" y="0"/>
                </a:cxn>
              </a:cxnLst>
              <a:rect l="0" t="0" r="0" b="0"/>
              <a:pathLst>
                <a:path w="3474" h="159">
                  <a:moveTo>
                    <a:pt x="0" y="6"/>
                  </a:moveTo>
                  <a:lnTo>
                    <a:pt x="1345" y="3"/>
                  </a:lnTo>
                  <a:lnTo>
                    <a:pt x="1469" y="159"/>
                  </a:lnTo>
                  <a:lnTo>
                    <a:pt x="2694" y="159"/>
                  </a:lnTo>
                  <a:lnTo>
                    <a:pt x="2829" y="0"/>
                  </a:lnTo>
                  <a:lnTo>
                    <a:pt x="3474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08" name="Freeform 1032"/>
            <p:cNvSpPr/>
            <p:nvPr>
              <p:custDataLst>
                <p:tags r:id="rId50"/>
              </p:custDataLst>
            </p:nvPr>
          </p:nvSpPr>
          <p:spPr>
            <a:xfrm>
              <a:off x="1590" y="3424"/>
              <a:ext cx="682" cy="140"/>
            </a:xfrm>
            <a:custGeom>
              <a:avLst/>
              <a:gdLst/>
              <a:ahLst/>
              <a:cxnLst>
                <a:cxn ang="0">
                  <a:pos x="682" y="0"/>
                </a:cxn>
                <a:cxn ang="0">
                  <a:pos x="600" y="139"/>
                </a:cxn>
                <a:cxn ang="0">
                  <a:pos x="0" y="140"/>
                </a:cxn>
              </a:cxnLst>
              <a:rect l="0" t="0" r="0" b="0"/>
              <a:pathLst>
                <a:path w="682" h="140">
                  <a:moveTo>
                    <a:pt x="682" y="0"/>
                  </a:moveTo>
                  <a:lnTo>
                    <a:pt x="600" y="139"/>
                  </a:lnTo>
                  <a:lnTo>
                    <a:pt x="0" y="14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09" name="Line 1031"/>
            <p:cNvSpPr/>
            <p:nvPr>
              <p:custDataLst>
                <p:tags r:id="rId51"/>
              </p:custDataLst>
            </p:nvPr>
          </p:nvSpPr>
          <p:spPr>
            <a:xfrm>
              <a:off x="2121" y="1644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7810" name="Line 1030"/>
            <p:cNvSpPr/>
            <p:nvPr>
              <p:custDataLst>
                <p:tags r:id="rId52"/>
              </p:custDataLst>
            </p:nvPr>
          </p:nvSpPr>
          <p:spPr>
            <a:xfrm>
              <a:off x="2783" y="1644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7811" name="Line 1029"/>
            <p:cNvSpPr/>
            <p:nvPr>
              <p:custDataLst>
                <p:tags r:id="rId53"/>
              </p:custDataLst>
            </p:nvPr>
          </p:nvSpPr>
          <p:spPr>
            <a:xfrm>
              <a:off x="3457" y="1644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7812" name="Line 1028"/>
            <p:cNvSpPr/>
            <p:nvPr>
              <p:custDataLst>
                <p:tags r:id="rId54"/>
              </p:custDataLst>
            </p:nvPr>
          </p:nvSpPr>
          <p:spPr>
            <a:xfrm>
              <a:off x="4131" y="1644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17813" name="Line 1027"/>
            <p:cNvSpPr/>
            <p:nvPr>
              <p:custDataLst>
                <p:tags r:id="rId55"/>
              </p:custDataLst>
            </p:nvPr>
          </p:nvSpPr>
          <p:spPr>
            <a:xfrm>
              <a:off x="4830" y="1644"/>
              <a:ext cx="0" cy="2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2146" y="244165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四、8086具有等待状态的写总线周期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1096" descr="姣嶇増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92580" y="360046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AutoShape 1094"/>
          <p:cNvSpPr/>
          <p:nvPr>
            <p:custDataLst>
              <p:tags r:id="rId2"/>
            </p:custDataLst>
          </p:nvPr>
        </p:nvSpPr>
        <p:spPr>
          <a:xfrm>
            <a:off x="1973580" y="1280804"/>
            <a:ext cx="8580438" cy="5199063"/>
          </a:xfrm>
          <a:prstGeom prst="roundRect">
            <a:avLst>
              <a:gd name="adj" fmla="val 7741"/>
            </a:avLst>
          </a:prstGeom>
          <a:solidFill>
            <a:srgbClr val="DDFFDD"/>
          </a:solidFill>
          <a:ln w="9525" cap="flat" cmpd="sng">
            <a:solidFill>
              <a:srgbClr val="33CC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6" name="Group 1026"/>
          <p:cNvGrpSpPr/>
          <p:nvPr/>
        </p:nvGrpSpPr>
        <p:grpSpPr>
          <a:xfrm>
            <a:off x="1905318" y="1250637"/>
            <a:ext cx="8615362" cy="5299078"/>
            <a:chOff x="197" y="920"/>
            <a:chExt cx="5427" cy="3338"/>
          </a:xfrm>
        </p:grpSpPr>
        <p:sp>
          <p:nvSpPr>
            <p:cNvPr id="7" name="Freeform 1090"/>
            <p:cNvSpPr/>
            <p:nvPr>
              <p:custDataLst>
                <p:tags r:id="rId3"/>
              </p:custDataLst>
            </p:nvPr>
          </p:nvSpPr>
          <p:spPr>
            <a:xfrm flipV="1">
              <a:off x="1245" y="1423"/>
              <a:ext cx="886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85" y="0"/>
                </a:cxn>
                <a:cxn ang="0">
                  <a:pos x="2365" y="1"/>
                </a:cxn>
                <a:cxn ang="0">
                  <a:pos x="4729" y="1"/>
                </a:cxn>
                <a:cxn ang="0">
                  <a:pos x="5203" y="0"/>
                </a:cxn>
                <a:cxn ang="0">
                  <a:pos x="7559" y="0"/>
                </a:cxn>
              </a:cxnLst>
              <a:rect l="0" t="0" r="0" b="0"/>
              <a:pathLst>
                <a:path w="768" h="192">
                  <a:moveTo>
                    <a:pt x="0" y="0"/>
                  </a:moveTo>
                  <a:lnTo>
                    <a:pt x="192" y="0"/>
                  </a:lnTo>
                  <a:lnTo>
                    <a:pt x="240" y="192"/>
                  </a:lnTo>
                  <a:lnTo>
                    <a:pt x="480" y="192"/>
                  </a:lnTo>
                  <a:lnTo>
                    <a:pt x="528" y="0"/>
                  </a:lnTo>
                  <a:lnTo>
                    <a:pt x="768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089"/>
            <p:cNvSpPr/>
            <p:nvPr>
              <p:custDataLst>
                <p:tags r:id="rId4"/>
              </p:custDataLst>
            </p:nvPr>
          </p:nvSpPr>
          <p:spPr>
            <a:xfrm flipV="1">
              <a:off x="2131" y="1423"/>
              <a:ext cx="664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3" y="1"/>
                </a:cxn>
                <a:cxn ang="0">
                  <a:pos x="2810" y="1"/>
                </a:cxn>
                <a:cxn ang="0">
                  <a:pos x="3265" y="0"/>
                </a:cxn>
                <a:cxn ang="0">
                  <a:pos x="559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88"/>
            <p:cNvSpPr/>
            <p:nvPr>
              <p:custDataLst>
                <p:tags r:id="rId5"/>
              </p:custDataLst>
            </p:nvPr>
          </p:nvSpPr>
          <p:spPr>
            <a:xfrm flipV="1">
              <a:off x="2795" y="1423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87"/>
            <p:cNvSpPr/>
            <p:nvPr>
              <p:custDataLst>
                <p:tags r:id="rId6"/>
              </p:custDataLst>
            </p:nvPr>
          </p:nvSpPr>
          <p:spPr>
            <a:xfrm flipV="1">
              <a:off x="3460" y="1423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086"/>
            <p:cNvSpPr/>
            <p:nvPr>
              <p:custDataLst>
                <p:tags r:id="rId7"/>
              </p:custDataLst>
            </p:nvPr>
          </p:nvSpPr>
          <p:spPr>
            <a:xfrm flipV="1">
              <a:off x="4147" y="1416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085"/>
            <p:cNvSpPr/>
            <p:nvPr>
              <p:custDataLst>
                <p:tags r:id="rId8"/>
              </p:custDataLst>
            </p:nvPr>
          </p:nvSpPr>
          <p:spPr>
            <a:xfrm flipV="1">
              <a:off x="1832" y="1156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" name="Line 1084"/>
            <p:cNvSpPr/>
            <p:nvPr>
              <p:custDataLst>
                <p:tags r:id="rId9"/>
              </p:custDataLst>
            </p:nvPr>
          </p:nvSpPr>
          <p:spPr>
            <a:xfrm flipV="1">
              <a:off x="5219" y="1136"/>
              <a:ext cx="0" cy="2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" name="Line 1083"/>
            <p:cNvSpPr/>
            <p:nvPr>
              <p:custDataLst>
                <p:tags r:id="rId10"/>
              </p:custDataLst>
            </p:nvPr>
          </p:nvSpPr>
          <p:spPr>
            <a:xfrm flipV="1">
              <a:off x="2490" y="123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Line 1082"/>
            <p:cNvSpPr/>
            <p:nvPr>
              <p:custDataLst>
                <p:tags r:id="rId11"/>
              </p:custDataLst>
            </p:nvPr>
          </p:nvSpPr>
          <p:spPr>
            <a:xfrm flipV="1">
              <a:off x="3160" y="123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" name="Line 1081"/>
            <p:cNvSpPr/>
            <p:nvPr>
              <p:custDataLst>
                <p:tags r:id="rId12"/>
              </p:custDataLst>
            </p:nvPr>
          </p:nvSpPr>
          <p:spPr>
            <a:xfrm flipV="1">
              <a:off x="3837" y="123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Text Box 1080"/>
            <p:cNvSpPr txBox="1"/>
            <p:nvPr>
              <p:custDataLst>
                <p:tags r:id="rId13"/>
              </p:custDataLst>
            </p:nvPr>
          </p:nvSpPr>
          <p:spPr>
            <a:xfrm>
              <a:off x="1889" y="1259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079"/>
            <p:cNvSpPr txBox="1"/>
            <p:nvPr>
              <p:custDataLst>
                <p:tags r:id="rId14"/>
              </p:custDataLst>
            </p:nvPr>
          </p:nvSpPr>
          <p:spPr>
            <a:xfrm>
              <a:off x="2545" y="1259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1078"/>
            <p:cNvSpPr txBox="1"/>
            <p:nvPr>
              <p:custDataLst>
                <p:tags r:id="rId15"/>
              </p:custDataLst>
            </p:nvPr>
          </p:nvSpPr>
          <p:spPr>
            <a:xfrm>
              <a:off x="3208" y="1259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077"/>
            <p:cNvSpPr txBox="1"/>
            <p:nvPr>
              <p:custDataLst>
                <p:tags r:id="rId16"/>
              </p:custDataLst>
            </p:nvPr>
          </p:nvSpPr>
          <p:spPr>
            <a:xfrm>
              <a:off x="4611" y="1251"/>
              <a:ext cx="260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Line 1076"/>
            <p:cNvSpPr/>
            <p:nvPr>
              <p:custDataLst>
                <p:tags r:id="rId17"/>
              </p:custDataLst>
            </p:nvPr>
          </p:nvSpPr>
          <p:spPr>
            <a:xfrm>
              <a:off x="1851" y="1209"/>
              <a:ext cx="3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22" name="Text Box 1075"/>
            <p:cNvSpPr txBox="1"/>
            <p:nvPr>
              <p:custDataLst>
                <p:tags r:id="rId18"/>
              </p:custDataLst>
            </p:nvPr>
          </p:nvSpPr>
          <p:spPr>
            <a:xfrm>
              <a:off x="2993" y="920"/>
              <a:ext cx="108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一个总线周期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074"/>
            <p:cNvSpPr txBox="1"/>
            <p:nvPr>
              <p:custDataLst>
                <p:tags r:id="rId19"/>
              </p:custDataLst>
            </p:nvPr>
          </p:nvSpPr>
          <p:spPr>
            <a:xfrm>
              <a:off x="848" y="1373"/>
              <a:ext cx="44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CLK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AutoShape 1073"/>
            <p:cNvSpPr/>
            <p:nvPr>
              <p:custDataLst>
                <p:tags r:id="rId20"/>
              </p:custDataLst>
            </p:nvPr>
          </p:nvSpPr>
          <p:spPr>
            <a:xfrm>
              <a:off x="1833" y="2321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19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AutoShape 1072"/>
            <p:cNvSpPr/>
            <p:nvPr>
              <p:custDataLst>
                <p:tags r:id="rId21"/>
              </p:custDataLst>
            </p:nvPr>
          </p:nvSpPr>
          <p:spPr>
            <a:xfrm>
              <a:off x="2633" y="2311"/>
              <a:ext cx="2486" cy="199"/>
            </a:xfrm>
            <a:prstGeom prst="hexagon">
              <a:avLst>
                <a:gd name="adj" fmla="val 161415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6" name="Group 1069"/>
            <p:cNvGrpSpPr/>
            <p:nvPr/>
          </p:nvGrpSpPr>
          <p:grpSpPr>
            <a:xfrm>
              <a:off x="1245" y="2319"/>
              <a:ext cx="322" cy="190"/>
              <a:chOff x="1638" y="1937"/>
              <a:chExt cx="322" cy="190"/>
            </a:xfrm>
          </p:grpSpPr>
          <p:sp>
            <p:nvSpPr>
              <p:cNvPr id="27" name="Freeform 1071"/>
              <p:cNvSpPr/>
              <p:nvPr>
                <p:custDataLst>
                  <p:tags r:id="rId22"/>
                </p:custDataLst>
              </p:nvPr>
            </p:nvSpPr>
            <p:spPr>
              <a:xfrm>
                <a:off x="1638" y="1937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070"/>
              <p:cNvSpPr/>
              <p:nvPr>
                <p:custDataLst>
                  <p:tags r:id="rId23"/>
                </p:custDataLst>
              </p:nvPr>
            </p:nvSpPr>
            <p:spPr>
              <a:xfrm flipV="1">
                <a:off x="1638" y="2040"/>
                <a:ext cx="322" cy="87"/>
              </a:xfrm>
              <a:custGeom>
                <a:avLst/>
                <a:gdLst/>
                <a:ahLst/>
                <a:cxnLst>
                  <a:cxn ang="0">
                    <a:pos x="322" y="1"/>
                  </a:cxn>
                  <a:cxn ang="0">
                    <a:pos x="211" y="0"/>
                  </a:cxn>
                  <a:cxn ang="0">
                    <a:pos x="0" y="0"/>
                  </a:cxn>
                </a:cxnLst>
                <a:rect l="0" t="0" r="0" b="0"/>
                <a:pathLst>
                  <a:path w="322" h="122">
                    <a:moveTo>
                      <a:pt x="322" y="122"/>
                    </a:moveTo>
                    <a:lnTo>
                      <a:pt x="21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" name="Line 1068"/>
            <p:cNvSpPr/>
            <p:nvPr>
              <p:custDataLst>
                <p:tags r:id="rId24"/>
              </p:custDataLst>
            </p:nvPr>
          </p:nvSpPr>
          <p:spPr>
            <a:xfrm>
              <a:off x="1568" y="2414"/>
              <a:ext cx="2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Text Box 1067"/>
            <p:cNvSpPr txBox="1"/>
            <p:nvPr>
              <p:custDataLst>
                <p:tags r:id="rId25"/>
              </p:custDataLst>
            </p:nvPr>
          </p:nvSpPr>
          <p:spPr>
            <a:xfrm>
              <a:off x="197" y="2189"/>
              <a:ext cx="108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19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6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16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" name="Text Box 1066"/>
            <p:cNvSpPr txBox="1"/>
            <p:nvPr>
              <p:custDataLst>
                <p:tags r:id="rId26"/>
              </p:custDataLst>
            </p:nvPr>
          </p:nvSpPr>
          <p:spPr>
            <a:xfrm>
              <a:off x="664" y="2401"/>
              <a:ext cx="62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BHE/S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2" name="Line 1065"/>
            <p:cNvSpPr/>
            <p:nvPr>
              <p:custDataLst>
                <p:tags r:id="rId27"/>
              </p:custDataLst>
            </p:nvPr>
          </p:nvSpPr>
          <p:spPr>
            <a:xfrm>
              <a:off x="706" y="2438"/>
              <a:ext cx="3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" name="AutoShape 1064"/>
            <p:cNvSpPr/>
            <p:nvPr>
              <p:custDataLst>
                <p:tags r:id="rId28"/>
              </p:custDataLst>
            </p:nvPr>
          </p:nvSpPr>
          <p:spPr>
            <a:xfrm>
              <a:off x="2653" y="2627"/>
              <a:ext cx="2385" cy="199"/>
            </a:xfrm>
            <a:prstGeom prst="hexagon">
              <a:avLst>
                <a:gd name="adj" fmla="val 96874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DATA OUT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4" name="Line 1063"/>
            <p:cNvSpPr/>
            <p:nvPr>
              <p:custDataLst>
                <p:tags r:id="rId29"/>
              </p:custDataLst>
            </p:nvPr>
          </p:nvSpPr>
          <p:spPr>
            <a:xfrm>
              <a:off x="1257" y="2718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" name="Line 1062"/>
            <p:cNvSpPr/>
            <p:nvPr>
              <p:custDataLst>
                <p:tags r:id="rId30"/>
              </p:custDataLst>
            </p:nvPr>
          </p:nvSpPr>
          <p:spPr>
            <a:xfrm>
              <a:off x="5113" y="2414"/>
              <a:ext cx="4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" name="Line 1061"/>
            <p:cNvSpPr/>
            <p:nvPr>
              <p:custDataLst>
                <p:tags r:id="rId31"/>
              </p:custDataLst>
            </p:nvPr>
          </p:nvSpPr>
          <p:spPr>
            <a:xfrm>
              <a:off x="5023" y="2720"/>
              <a:ext cx="4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" name="Text Box 1060"/>
            <p:cNvSpPr txBox="1"/>
            <p:nvPr>
              <p:custDataLst>
                <p:tags r:id="rId32"/>
              </p:custDataLst>
            </p:nvPr>
          </p:nvSpPr>
          <p:spPr>
            <a:xfrm>
              <a:off x="387" y="2588"/>
              <a:ext cx="89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15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~ AD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8" name="Freeform 1059"/>
            <p:cNvSpPr/>
            <p:nvPr>
              <p:custDataLst>
                <p:tags r:id="rId33"/>
              </p:custDataLst>
            </p:nvPr>
          </p:nvSpPr>
          <p:spPr>
            <a:xfrm>
              <a:off x="1261" y="1628"/>
              <a:ext cx="4283" cy="17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698" y="172"/>
                </a:cxn>
                <a:cxn ang="0">
                  <a:pos x="756" y="2"/>
                </a:cxn>
                <a:cxn ang="0">
                  <a:pos x="1041" y="0"/>
                </a:cxn>
                <a:cxn ang="0">
                  <a:pos x="1157" y="167"/>
                </a:cxn>
                <a:cxn ang="0">
                  <a:pos x="4283" y="172"/>
                </a:cxn>
              </a:cxnLst>
              <a:rect l="0" t="0" r="0" b="0"/>
              <a:pathLst>
                <a:path w="4283" h="174">
                  <a:moveTo>
                    <a:pt x="0" y="174"/>
                  </a:moveTo>
                  <a:lnTo>
                    <a:pt x="698" y="172"/>
                  </a:lnTo>
                  <a:lnTo>
                    <a:pt x="756" y="2"/>
                  </a:lnTo>
                  <a:lnTo>
                    <a:pt x="1041" y="0"/>
                  </a:lnTo>
                  <a:lnTo>
                    <a:pt x="1157" y="167"/>
                  </a:lnTo>
                  <a:lnTo>
                    <a:pt x="4283" y="172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1058"/>
            <p:cNvSpPr txBox="1"/>
            <p:nvPr>
              <p:custDataLst>
                <p:tags r:id="rId34"/>
              </p:custDataLst>
            </p:nvPr>
          </p:nvSpPr>
          <p:spPr>
            <a:xfrm>
              <a:off x="810" y="1640"/>
              <a:ext cx="43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ALE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40" name="Text Box 1057"/>
            <p:cNvSpPr txBox="1"/>
            <p:nvPr>
              <p:custDataLst>
                <p:tags r:id="rId35"/>
              </p:custDataLst>
            </p:nvPr>
          </p:nvSpPr>
          <p:spPr>
            <a:xfrm>
              <a:off x="2560" y="1975"/>
              <a:ext cx="114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高=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I/O，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低=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M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1056"/>
            <p:cNvSpPr txBox="1"/>
            <p:nvPr>
              <p:custDataLst>
                <p:tags r:id="rId36"/>
              </p:custDataLst>
            </p:nvPr>
          </p:nvSpPr>
          <p:spPr>
            <a:xfrm>
              <a:off x="821" y="1989"/>
              <a:ext cx="4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M/IO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42" name="Line 1055"/>
            <p:cNvSpPr/>
            <p:nvPr>
              <p:custDataLst>
                <p:tags r:id="rId37"/>
              </p:custDataLst>
            </p:nvPr>
          </p:nvSpPr>
          <p:spPr>
            <a:xfrm>
              <a:off x="1085" y="2015"/>
              <a:ext cx="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" name="Text Box 1054"/>
            <p:cNvSpPr txBox="1"/>
            <p:nvPr>
              <p:custDataLst>
                <p:tags r:id="rId38"/>
              </p:custDataLst>
            </p:nvPr>
          </p:nvSpPr>
          <p:spPr>
            <a:xfrm>
              <a:off x="913" y="2868"/>
              <a:ext cx="37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WR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44" name="Line 1053"/>
            <p:cNvSpPr/>
            <p:nvPr>
              <p:custDataLst>
                <p:tags r:id="rId39"/>
              </p:custDataLst>
            </p:nvPr>
          </p:nvSpPr>
          <p:spPr>
            <a:xfrm>
              <a:off x="985" y="1910"/>
              <a:ext cx="2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" name="Freeform 1052"/>
            <p:cNvSpPr/>
            <p:nvPr>
              <p:custDataLst>
                <p:tags r:id="rId40"/>
              </p:custDataLst>
            </p:nvPr>
          </p:nvSpPr>
          <p:spPr>
            <a:xfrm>
              <a:off x="1997" y="3228"/>
              <a:ext cx="3590" cy="13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067" y="0"/>
                </a:cxn>
                <a:cxn ang="0">
                  <a:pos x="3223" y="133"/>
                </a:cxn>
                <a:cxn ang="0">
                  <a:pos x="3590" y="133"/>
                </a:cxn>
              </a:cxnLst>
              <a:rect l="0" t="0" r="0" b="0"/>
              <a:pathLst>
                <a:path w="3590" h="133">
                  <a:moveTo>
                    <a:pt x="0" y="2"/>
                  </a:moveTo>
                  <a:lnTo>
                    <a:pt x="3067" y="0"/>
                  </a:lnTo>
                  <a:lnTo>
                    <a:pt x="3223" y="133"/>
                  </a:lnTo>
                  <a:lnTo>
                    <a:pt x="3590" y="133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Text Box 1051"/>
            <p:cNvSpPr txBox="1"/>
            <p:nvPr>
              <p:custDataLst>
                <p:tags r:id="rId41"/>
              </p:custDataLst>
            </p:nvPr>
          </p:nvSpPr>
          <p:spPr>
            <a:xfrm>
              <a:off x="777" y="3197"/>
              <a:ext cx="48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DT/R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47" name="Line 1050"/>
            <p:cNvSpPr/>
            <p:nvPr>
              <p:custDataLst>
                <p:tags r:id="rId42"/>
              </p:custDataLst>
            </p:nvPr>
          </p:nvSpPr>
          <p:spPr>
            <a:xfrm>
              <a:off x="1074" y="3235"/>
              <a:ext cx="11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" name="Text Box 1049"/>
            <p:cNvSpPr txBox="1"/>
            <p:nvPr>
              <p:custDataLst>
                <p:tags r:id="rId43"/>
              </p:custDataLst>
            </p:nvPr>
          </p:nvSpPr>
          <p:spPr>
            <a:xfrm>
              <a:off x="810" y="3500"/>
              <a:ext cx="45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DEN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49" name="Line 1048"/>
            <p:cNvSpPr/>
            <p:nvPr>
              <p:custDataLst>
                <p:tags r:id="rId44"/>
              </p:custDataLst>
            </p:nvPr>
          </p:nvSpPr>
          <p:spPr>
            <a:xfrm>
              <a:off x="874" y="3538"/>
              <a:ext cx="3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" name="AutoShape 1047"/>
            <p:cNvSpPr/>
            <p:nvPr>
              <p:custDataLst>
                <p:tags r:id="rId45"/>
              </p:custDataLst>
            </p:nvPr>
          </p:nvSpPr>
          <p:spPr>
            <a:xfrm>
              <a:off x="1833" y="2632"/>
              <a:ext cx="829" cy="179"/>
            </a:xfrm>
            <a:prstGeom prst="hexagon">
              <a:avLst>
                <a:gd name="adj" fmla="val 115782"/>
                <a:gd name="vf" fmla="val 11547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51" name="Freeform 1046"/>
            <p:cNvSpPr/>
            <p:nvPr>
              <p:custDataLst>
                <p:tags r:id="rId46"/>
              </p:custDataLst>
            </p:nvPr>
          </p:nvSpPr>
          <p:spPr>
            <a:xfrm>
              <a:off x="1252" y="1970"/>
              <a:ext cx="4298" cy="226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728" y="10"/>
                </a:cxn>
                <a:cxn ang="0">
                  <a:pos x="944" y="226"/>
                </a:cxn>
                <a:cxn ang="0">
                  <a:pos x="3661" y="221"/>
                </a:cxn>
                <a:cxn ang="0">
                  <a:pos x="3979" y="0"/>
                </a:cxn>
                <a:cxn ang="0">
                  <a:pos x="4298" y="0"/>
                </a:cxn>
              </a:cxnLst>
              <a:rect l="0" t="0" r="0" b="0"/>
              <a:pathLst>
                <a:path w="4298" h="226">
                  <a:moveTo>
                    <a:pt x="0" y="12"/>
                  </a:moveTo>
                  <a:lnTo>
                    <a:pt x="728" y="10"/>
                  </a:lnTo>
                  <a:lnTo>
                    <a:pt x="944" y="226"/>
                  </a:lnTo>
                  <a:lnTo>
                    <a:pt x="3661" y="221"/>
                  </a:lnTo>
                  <a:lnTo>
                    <a:pt x="3979" y="0"/>
                  </a:lnTo>
                  <a:lnTo>
                    <a:pt x="4298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1045"/>
            <p:cNvSpPr/>
            <p:nvPr>
              <p:custDataLst>
                <p:tags r:id="rId47"/>
              </p:custDataLst>
            </p:nvPr>
          </p:nvSpPr>
          <p:spPr>
            <a:xfrm>
              <a:off x="1252" y="1968"/>
              <a:ext cx="4274" cy="228"/>
            </a:xfrm>
            <a:custGeom>
              <a:avLst/>
              <a:gdLst/>
              <a:ahLst/>
              <a:cxnLst>
                <a:cxn ang="0">
                  <a:pos x="0" y="227"/>
                </a:cxn>
                <a:cxn ang="0">
                  <a:pos x="740" y="228"/>
                </a:cxn>
                <a:cxn ang="0">
                  <a:pos x="968" y="0"/>
                </a:cxn>
                <a:cxn ang="0">
                  <a:pos x="3704" y="0"/>
                </a:cxn>
                <a:cxn ang="0">
                  <a:pos x="3967" y="211"/>
                </a:cxn>
                <a:cxn ang="0">
                  <a:pos x="4274" y="211"/>
                </a:cxn>
              </a:cxnLst>
              <a:rect l="0" t="0" r="0" b="0"/>
              <a:pathLst>
                <a:path w="4274" h="228">
                  <a:moveTo>
                    <a:pt x="0" y="227"/>
                  </a:moveTo>
                  <a:lnTo>
                    <a:pt x="740" y="228"/>
                  </a:lnTo>
                  <a:lnTo>
                    <a:pt x="968" y="0"/>
                  </a:lnTo>
                  <a:lnTo>
                    <a:pt x="3704" y="0"/>
                  </a:lnTo>
                  <a:lnTo>
                    <a:pt x="3967" y="211"/>
                  </a:lnTo>
                  <a:lnTo>
                    <a:pt x="4274" y="211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044"/>
            <p:cNvSpPr/>
            <p:nvPr>
              <p:custDataLst>
                <p:tags r:id="rId48"/>
              </p:custDataLst>
            </p:nvPr>
          </p:nvSpPr>
          <p:spPr>
            <a:xfrm>
              <a:off x="1255" y="2956"/>
              <a:ext cx="4295" cy="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386" y="1"/>
                </a:cxn>
                <a:cxn ang="0">
                  <a:pos x="1510" y="157"/>
                </a:cxn>
                <a:cxn ang="0">
                  <a:pos x="3593" y="152"/>
                </a:cxn>
                <a:cxn ang="0">
                  <a:pos x="3719" y="0"/>
                </a:cxn>
                <a:cxn ang="0">
                  <a:pos x="4295" y="0"/>
                </a:cxn>
              </a:cxnLst>
              <a:rect l="0" t="0" r="0" b="0"/>
              <a:pathLst>
                <a:path w="4295" h="157">
                  <a:moveTo>
                    <a:pt x="0" y="1"/>
                  </a:moveTo>
                  <a:lnTo>
                    <a:pt x="1386" y="1"/>
                  </a:lnTo>
                  <a:lnTo>
                    <a:pt x="1510" y="157"/>
                  </a:lnTo>
                  <a:lnTo>
                    <a:pt x="3593" y="152"/>
                  </a:lnTo>
                  <a:lnTo>
                    <a:pt x="3719" y="0"/>
                  </a:lnTo>
                  <a:lnTo>
                    <a:pt x="4295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1043"/>
            <p:cNvSpPr/>
            <p:nvPr>
              <p:custDataLst>
                <p:tags r:id="rId49"/>
              </p:custDataLst>
            </p:nvPr>
          </p:nvSpPr>
          <p:spPr>
            <a:xfrm>
              <a:off x="1298" y="3545"/>
              <a:ext cx="4326" cy="16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319" y="4"/>
                </a:cxn>
                <a:cxn ang="0">
                  <a:pos x="1443" y="160"/>
                </a:cxn>
                <a:cxn ang="0">
                  <a:pos x="3505" y="159"/>
                </a:cxn>
                <a:cxn ang="0">
                  <a:pos x="3664" y="0"/>
                </a:cxn>
                <a:cxn ang="0">
                  <a:pos x="4326" y="0"/>
                </a:cxn>
              </a:cxnLst>
              <a:rect l="0" t="0" r="0" b="0"/>
              <a:pathLst>
                <a:path w="4326" h="160">
                  <a:moveTo>
                    <a:pt x="0" y="8"/>
                  </a:moveTo>
                  <a:lnTo>
                    <a:pt x="1319" y="4"/>
                  </a:lnTo>
                  <a:lnTo>
                    <a:pt x="1443" y="160"/>
                  </a:lnTo>
                  <a:lnTo>
                    <a:pt x="3505" y="159"/>
                  </a:lnTo>
                  <a:lnTo>
                    <a:pt x="3664" y="0"/>
                  </a:lnTo>
                  <a:lnTo>
                    <a:pt x="432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1042"/>
            <p:cNvSpPr/>
            <p:nvPr>
              <p:custDataLst>
                <p:tags r:id="rId50"/>
              </p:custDataLst>
            </p:nvPr>
          </p:nvSpPr>
          <p:spPr>
            <a:xfrm>
              <a:off x="1310" y="3244"/>
              <a:ext cx="674" cy="139"/>
            </a:xfrm>
            <a:custGeom>
              <a:avLst/>
              <a:gdLst/>
              <a:ahLst/>
              <a:cxnLst>
                <a:cxn ang="0">
                  <a:pos x="674" y="0"/>
                </a:cxn>
                <a:cxn ang="0">
                  <a:pos x="592" y="139"/>
                </a:cxn>
                <a:cxn ang="0">
                  <a:pos x="0" y="137"/>
                </a:cxn>
              </a:cxnLst>
              <a:rect l="0" t="0" r="0" b="0"/>
              <a:pathLst>
                <a:path w="674" h="139">
                  <a:moveTo>
                    <a:pt x="674" y="0"/>
                  </a:moveTo>
                  <a:lnTo>
                    <a:pt x="592" y="139"/>
                  </a:lnTo>
                  <a:lnTo>
                    <a:pt x="0" y="137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041"/>
            <p:cNvSpPr/>
            <p:nvPr>
              <p:custDataLst>
                <p:tags r:id="rId51"/>
              </p:custDataLst>
            </p:nvPr>
          </p:nvSpPr>
          <p:spPr>
            <a:xfrm flipV="1">
              <a:off x="4821" y="1416"/>
              <a:ext cx="665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2" y="1"/>
                </a:cxn>
                <a:cxn ang="0">
                  <a:pos x="2864" y="1"/>
                </a:cxn>
                <a:cxn ang="0">
                  <a:pos x="3346" y="0"/>
                </a:cxn>
                <a:cxn ang="0">
                  <a:pos x="5746" y="0"/>
                </a:cxn>
              </a:cxnLst>
              <a:rect l="0" t="0" r="0" b="0"/>
              <a:pathLst>
                <a:path w="576" h="192">
                  <a:moveTo>
                    <a:pt x="0" y="0"/>
                  </a:moveTo>
                  <a:lnTo>
                    <a:pt x="48" y="192"/>
                  </a:lnTo>
                  <a:lnTo>
                    <a:pt x="288" y="192"/>
                  </a:lnTo>
                  <a:lnTo>
                    <a:pt x="336" y="0"/>
                  </a:lnTo>
                  <a:lnTo>
                    <a:pt x="576" y="0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1040"/>
            <p:cNvSpPr/>
            <p:nvPr>
              <p:custDataLst>
                <p:tags r:id="rId52"/>
              </p:custDataLst>
            </p:nvPr>
          </p:nvSpPr>
          <p:spPr>
            <a:xfrm>
              <a:off x="1828" y="1502"/>
              <a:ext cx="0" cy="26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58" name="Line 1039"/>
            <p:cNvSpPr/>
            <p:nvPr>
              <p:custDataLst>
                <p:tags r:id="rId53"/>
              </p:custDataLst>
            </p:nvPr>
          </p:nvSpPr>
          <p:spPr>
            <a:xfrm>
              <a:off x="2495" y="1502"/>
              <a:ext cx="0" cy="26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59" name="Line 1038"/>
            <p:cNvSpPr/>
            <p:nvPr>
              <p:custDataLst>
                <p:tags r:id="rId54"/>
              </p:custDataLst>
            </p:nvPr>
          </p:nvSpPr>
          <p:spPr>
            <a:xfrm>
              <a:off x="3169" y="1502"/>
              <a:ext cx="0" cy="26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0" name="Line 1037"/>
            <p:cNvSpPr/>
            <p:nvPr>
              <p:custDataLst>
                <p:tags r:id="rId55"/>
              </p:custDataLst>
            </p:nvPr>
          </p:nvSpPr>
          <p:spPr>
            <a:xfrm>
              <a:off x="3843" y="1502"/>
              <a:ext cx="0" cy="26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1" name="Line 1036"/>
            <p:cNvSpPr/>
            <p:nvPr>
              <p:custDataLst>
                <p:tags r:id="rId56"/>
              </p:custDataLst>
            </p:nvPr>
          </p:nvSpPr>
          <p:spPr>
            <a:xfrm>
              <a:off x="4542" y="1502"/>
              <a:ext cx="0" cy="26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2" name="Line 1035"/>
            <p:cNvSpPr/>
            <p:nvPr>
              <p:custDataLst>
                <p:tags r:id="rId57"/>
              </p:custDataLst>
            </p:nvPr>
          </p:nvSpPr>
          <p:spPr>
            <a:xfrm>
              <a:off x="5216" y="1109"/>
              <a:ext cx="0" cy="300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3" name="Text Box 1034"/>
            <p:cNvSpPr txBox="1"/>
            <p:nvPr>
              <p:custDataLst>
                <p:tags r:id="rId58"/>
              </p:custDataLst>
            </p:nvPr>
          </p:nvSpPr>
          <p:spPr>
            <a:xfrm>
              <a:off x="3912" y="1251"/>
              <a:ext cx="308" cy="252"/>
            </a:xfrm>
            <a:prstGeom prst="rect">
              <a:avLst/>
            </a:prstGeom>
            <a:solidFill>
              <a:srgbClr val="FFD3A7"/>
            </a:solidFill>
            <a:ln w="9525">
              <a:noFill/>
            </a:ln>
            <a:effectLst>
              <a:outerShdw dist="35921" dir="2699999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000" baseline="-25000" dirty="0">
                  <a:latin typeface="Times New Roman" panose="02020603050405020304" pitchFamily="18" charset="0"/>
                </a:rPr>
                <a:t>W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4" name="Line 1033"/>
            <p:cNvSpPr/>
            <p:nvPr>
              <p:custDataLst>
                <p:tags r:id="rId59"/>
              </p:custDataLst>
            </p:nvPr>
          </p:nvSpPr>
          <p:spPr>
            <a:xfrm flipV="1">
              <a:off x="4535" y="1232"/>
              <a:ext cx="0" cy="1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" name="Text Box 1032"/>
            <p:cNvSpPr txBox="1"/>
            <p:nvPr>
              <p:custDataLst>
                <p:tags r:id="rId60"/>
              </p:custDataLst>
            </p:nvPr>
          </p:nvSpPr>
          <p:spPr>
            <a:xfrm>
              <a:off x="3849" y="3897"/>
              <a:ext cx="6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READY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6" name="Freeform 1031"/>
            <p:cNvSpPr/>
            <p:nvPr>
              <p:custDataLst>
                <p:tags r:id="rId61"/>
              </p:custDataLst>
            </p:nvPr>
          </p:nvSpPr>
          <p:spPr>
            <a:xfrm>
              <a:off x="1329" y="3847"/>
              <a:ext cx="4113" cy="1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2" y="0"/>
                </a:cxn>
                <a:cxn ang="0">
                  <a:pos x="1460" y="155"/>
                </a:cxn>
                <a:cxn ang="0">
                  <a:pos x="2242" y="148"/>
                </a:cxn>
                <a:cxn ang="0">
                  <a:pos x="2426" y="14"/>
                </a:cxn>
                <a:cxn ang="0">
                  <a:pos x="4113" y="17"/>
                </a:cxn>
              </a:cxnLst>
              <a:rect l="0" t="0" r="0" b="0"/>
              <a:pathLst>
                <a:path w="4113" h="155">
                  <a:moveTo>
                    <a:pt x="0" y="0"/>
                  </a:moveTo>
                  <a:lnTo>
                    <a:pt x="1322" y="0"/>
                  </a:lnTo>
                  <a:lnTo>
                    <a:pt x="1460" y="155"/>
                  </a:lnTo>
                  <a:lnTo>
                    <a:pt x="2242" y="148"/>
                  </a:lnTo>
                  <a:lnTo>
                    <a:pt x="2426" y="14"/>
                  </a:lnTo>
                  <a:lnTo>
                    <a:pt x="4113" y="17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Text Box 1030"/>
            <p:cNvSpPr txBox="1"/>
            <p:nvPr>
              <p:custDataLst>
                <p:tags r:id="rId62"/>
              </p:custDataLst>
            </p:nvPr>
          </p:nvSpPr>
          <p:spPr>
            <a:xfrm>
              <a:off x="3196" y="4006"/>
              <a:ext cx="52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WAIT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Oval 1029"/>
            <p:cNvSpPr/>
            <p:nvPr>
              <p:custDataLst>
                <p:tags r:id="rId63"/>
              </p:custDataLst>
            </p:nvPr>
          </p:nvSpPr>
          <p:spPr>
            <a:xfrm flipV="1">
              <a:off x="3836" y="3831"/>
              <a:ext cx="39" cy="5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Oval 1028"/>
            <p:cNvSpPr/>
            <p:nvPr>
              <p:custDataLst>
                <p:tags r:id="rId64"/>
              </p:custDataLst>
            </p:nvPr>
          </p:nvSpPr>
          <p:spPr>
            <a:xfrm flipV="1">
              <a:off x="3149" y="3978"/>
              <a:ext cx="39" cy="5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Text Box 1027"/>
            <p:cNvSpPr txBox="1"/>
            <p:nvPr>
              <p:custDataLst>
                <p:tags r:id="rId65"/>
              </p:custDataLst>
            </p:nvPr>
          </p:nvSpPr>
          <p:spPr>
            <a:xfrm>
              <a:off x="667" y="3762"/>
              <a:ext cx="67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</a:rPr>
                <a:t>READY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400" y="1412240"/>
            <a:ext cx="10945216" cy="4191000"/>
          </a:xfrm>
          <a:noFill/>
          <a:ln>
            <a:noFill/>
          </a:ln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系统有多个总线主模块，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以外的其他总线主模块为了获得对总线的控制，需向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发出使用总线的请求；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如果同意让出总线，要向其他总线主模块发出应答信号。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HOLD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总线保持请求信号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HLDA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总线保持回答信号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endParaRPr lang="en-US" altLang="zh-CN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26064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四、最小模式下的总线保持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6064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 小结</a:t>
            </a:r>
            <a:endParaRPr lang="en-US" altLang="zh-CN" sz="4000" b="1" dirty="0">
              <a:solidFill>
                <a:srgbClr val="333399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401" y="1340485"/>
            <a:ext cx="9848784" cy="4653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30000"/>
              </a:lnSpc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一、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8086CPU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内部结构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（一）总线接口单元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BIU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      功能：控制存储器与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I/O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端口与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交换信息。</a:t>
            </a:r>
            <a:endParaRPr lang="zh-CN" altLang="en-US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段寄存器：</a:t>
            </a:r>
            <a:endParaRPr lang="zh-CN" altLang="en-US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CS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（代码段）控制程序区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DS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（数据段）控制数据区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ES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（附加段）控制数据区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SS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（堆栈段）控制堆栈区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7448" y="1628800"/>
            <a:ext cx="10657184" cy="2809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2.  16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位指令指针寄存器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IP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：其中存放的是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下一条指令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的地址偏移量。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800" b="1" dirty="0" smtClean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    将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CS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左移四位 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+ IP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内容→指令代码的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实际物理地址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551384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 小结</a:t>
            </a:r>
            <a:endParaRPr lang="en-US" altLang="zh-CN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15480" y="1556792"/>
            <a:ext cx="9066213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（二）执行单元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EU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89369" y="2204864"/>
            <a:ext cx="9024620" cy="2809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位数据寄存器 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:AX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BX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CX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DX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位堆栈指针寄存器 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:SP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（存放的是堆栈操作地址偏移量</a:t>
            </a:r>
            <a:r>
              <a:rPr lang="zh-CN" altLang="en-US" sz="2800" b="1" dirty="0" smtClean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）。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位基址寄存器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BP</a:t>
            </a:r>
            <a:r>
              <a:rPr lang="zh-CN" altLang="en-US" sz="2800" b="1" dirty="0" smtClean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：堆栈栈底指针，用来定位栈中存储单元。</a:t>
            </a:r>
            <a:endParaRPr lang="en-US" altLang="zh-CN" sz="2800" b="1" dirty="0" smtClean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 smtClean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位变址寄存器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SI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：担任源地址，目的地址的偏移</a:t>
            </a:r>
            <a:r>
              <a:rPr lang="zh-CN" altLang="en-US" sz="2800" b="1" dirty="0" smtClean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量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。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位变址寄存器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DI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：担任目的地址，目的地址的偏移量。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623392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 小结</a:t>
            </a:r>
            <a:endParaRPr lang="en-US" altLang="zh-CN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5440" y="1556792"/>
            <a:ext cx="8343265" cy="2809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（三）算述逻辑单元</a:t>
            </a:r>
            <a:r>
              <a:rPr lang="en-US" altLang="zh-CN" sz="2800" b="1" dirty="0">
                <a:solidFill>
                  <a:srgbClr val="C00000"/>
                </a:solidFill>
                <a:latin typeface="+mj-ea"/>
                <a:sym typeface="+mn-ea"/>
              </a:rPr>
              <a:t>ALU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endParaRPr lang="en-US" altLang="zh-CN" sz="2800" b="1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（四）状态标志寄存器</a:t>
            </a:r>
            <a:endParaRPr lang="en-US" altLang="zh-CN" sz="2800" b="1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二、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8086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的引脚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    最小模式 </a:t>
            </a:r>
            <a:r>
              <a:rPr lang="en-US" altLang="zh-CN" sz="2800" b="1" dirty="0">
                <a:latin typeface="+mj-ea"/>
                <a:ea typeface="+mj-ea"/>
                <a:sym typeface="+mn-ea"/>
              </a:rPr>
              <a:t>MN/MX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为高电平，接</a:t>
            </a:r>
            <a:r>
              <a:rPr lang="en-US" altLang="zh-CN" sz="2800" b="1" dirty="0">
                <a:latin typeface="+mj-ea"/>
                <a:ea typeface="+mj-ea"/>
                <a:sym typeface="+mn-ea"/>
              </a:rPr>
              <a:t>VCC</a:t>
            </a:r>
            <a:endParaRPr lang="en-US" altLang="zh-CN" sz="2800" b="1" dirty="0">
              <a:latin typeface="+mj-ea"/>
              <a:ea typeface="+mj-ea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       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最大模式</a:t>
            </a:r>
            <a:r>
              <a:rPr lang="zh-CN" altLang="en-US" sz="2800" b="1" dirty="0">
                <a:latin typeface="+mj-ea"/>
                <a:ea typeface="+mj-ea"/>
                <a:sym typeface="+mn-ea"/>
              </a:rPr>
              <a:t> </a:t>
            </a:r>
            <a:r>
              <a:rPr lang="en-US" altLang="zh-CN" sz="2800" b="1" dirty="0">
                <a:latin typeface="+mj-ea"/>
                <a:ea typeface="+mj-ea"/>
                <a:sym typeface="+mn-ea"/>
              </a:rPr>
              <a:t>MN/MX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接地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三、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8086CPU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的时序：总线读、写周期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四、复位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551384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 小结</a:t>
            </a:r>
            <a:endParaRPr lang="en-US" altLang="zh-CN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一个存储单元的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实际地址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用它所在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段的起始地址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以及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相对于段起始地址的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位偏移量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表示，</a:t>
            </a:r>
            <a:r>
              <a:rPr lang="en-US" altLang="zh-CN" sz="24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y=x+d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。改变偏移量可在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段内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64kB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范围移动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。改变起始地址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可以使整个段在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1MB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空间浮动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endParaRPr lang="zh-CN" altLang="en-US" sz="2100" dirty="0">
              <a:latin typeface="Times New Roman" panose="02020603050405020304" pitchFamily="18" charset="0"/>
            </a:endParaRPr>
          </a:p>
          <a:p>
            <a:endParaRPr lang="zh-CN" altLang="en-US" sz="2100" dirty="0">
              <a:latin typeface="Times New Roman" panose="02020603050405020304" pitchFamily="18" charset="0"/>
            </a:endParaRPr>
          </a:p>
          <a:p>
            <a:endParaRPr lang="zh-CN" altLang="en-US" sz="2100" dirty="0">
              <a:latin typeface="Times New Roman" panose="02020603050405020304" pitchFamily="18" charset="0"/>
            </a:endParaRPr>
          </a:p>
          <a:p>
            <a:endParaRPr lang="zh-CN" altLang="en-US" sz="2100" dirty="0">
              <a:latin typeface="Times New Roman" panose="02020603050405020304" pitchFamily="18" charset="0"/>
            </a:endParaRPr>
          </a:p>
          <a:p>
            <a:endParaRPr lang="zh-CN" altLang="en-US" sz="21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段起始地址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是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20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位二进制数</a:t>
            </a:r>
            <a:r>
              <a:rPr lang="zh-CN" altLang="en-US" sz="2400" dirty="0">
                <a:sym typeface="+mn-ea"/>
              </a:rPr>
              <a:t>，规定它的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最低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位二进制数规定等于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0</a:t>
            </a:r>
            <a:r>
              <a:rPr lang="zh-CN" altLang="en-US" sz="2400" dirty="0">
                <a:sym typeface="+mn-ea"/>
              </a:rPr>
              <a:t>，这样起始地址只有高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位二进制数需要指定，将其存放在</a:t>
            </a:r>
            <a:r>
              <a:rPr lang="en-US" altLang="zh-CN" sz="2400" dirty="0">
                <a:solidFill>
                  <a:srgbClr val="7030A0"/>
                </a:solidFill>
                <a:sym typeface="+mn-ea"/>
              </a:rPr>
              <a:t>16</a:t>
            </a:r>
            <a:r>
              <a:rPr lang="zh-CN" altLang="en-US" sz="2400" dirty="0">
                <a:solidFill>
                  <a:srgbClr val="7030A0"/>
                </a:solidFill>
                <a:sym typeface="+mn-ea"/>
              </a:rPr>
              <a:t>位段寄存器中</a:t>
            </a:r>
            <a:r>
              <a:rPr lang="zh-CN" altLang="en-US" sz="2400" dirty="0">
                <a:sym typeface="+mn-ea"/>
              </a:rPr>
              <a:t>，称为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段基址</a:t>
            </a:r>
            <a:r>
              <a:rPr lang="zh-CN" altLang="en-US" sz="2400" dirty="0">
                <a:sym typeface="+mn-ea"/>
              </a:rPr>
              <a:t>。把段基址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左移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个二进制位</a:t>
            </a:r>
            <a:r>
              <a:rPr lang="zh-CN" altLang="en-US" sz="2400" dirty="0">
                <a:sym typeface="+mn-ea"/>
              </a:rPr>
              <a:t>，相当于乘以十进制数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，即得到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段起始地址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17412" name="Group 4"/>
          <p:cNvGrpSpPr/>
          <p:nvPr/>
        </p:nvGrpSpPr>
        <p:grpSpPr>
          <a:xfrm>
            <a:off x="1774190" y="2564457"/>
            <a:ext cx="8281988" cy="1874837"/>
            <a:chOff x="158" y="1297"/>
            <a:chExt cx="5217" cy="1181"/>
          </a:xfrm>
        </p:grpSpPr>
        <p:sp>
          <p:nvSpPr>
            <p:cNvPr id="17413" name="Line 5"/>
            <p:cNvSpPr/>
            <p:nvPr>
              <p:custDataLst>
                <p:tags r:id="rId1"/>
              </p:custDataLst>
            </p:nvPr>
          </p:nvSpPr>
          <p:spPr>
            <a:xfrm>
              <a:off x="703" y="1297"/>
              <a:ext cx="4672" cy="0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triangle" w="med" len="med"/>
            </a:ln>
          </p:spPr>
        </p:sp>
        <p:sp>
          <p:nvSpPr>
            <p:cNvPr id="17414" name="Line 6"/>
            <p:cNvSpPr/>
            <p:nvPr>
              <p:custDataLst>
                <p:tags r:id="rId2"/>
              </p:custDataLst>
            </p:nvPr>
          </p:nvSpPr>
          <p:spPr>
            <a:xfrm>
              <a:off x="1474" y="1342"/>
              <a:ext cx="0" cy="409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415" name="Line 7"/>
            <p:cNvSpPr/>
            <p:nvPr>
              <p:custDataLst>
                <p:tags r:id="rId3"/>
              </p:custDataLst>
            </p:nvPr>
          </p:nvSpPr>
          <p:spPr>
            <a:xfrm>
              <a:off x="1474" y="1524"/>
              <a:ext cx="1587" cy="0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triangle" w="lg" len="lg"/>
              <a:tailEnd type="triangle" w="lg" len="lg"/>
            </a:ln>
          </p:spPr>
        </p:sp>
        <p:sp>
          <p:nvSpPr>
            <p:cNvPr id="17416" name="Line 8"/>
            <p:cNvSpPr/>
            <p:nvPr>
              <p:custDataLst>
                <p:tags r:id="rId4"/>
              </p:custDataLst>
            </p:nvPr>
          </p:nvSpPr>
          <p:spPr>
            <a:xfrm flipV="1">
              <a:off x="3061" y="1388"/>
              <a:ext cx="0" cy="272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417" name="AutoShape 9"/>
            <p:cNvSpPr/>
            <p:nvPr>
              <p:custDataLst>
                <p:tags r:id="rId5"/>
              </p:custDataLst>
            </p:nvPr>
          </p:nvSpPr>
          <p:spPr>
            <a:xfrm>
              <a:off x="158" y="1570"/>
              <a:ext cx="1180" cy="317"/>
            </a:xfrm>
            <a:prstGeom prst="wedgeRectCallout">
              <a:avLst>
                <a:gd name="adj1" fmla="val 58134"/>
                <a:gd name="adj2" fmla="val -97319"/>
              </a:avLst>
            </a:prstGeom>
            <a:solidFill>
              <a:schemeClr val="accent1"/>
            </a:solidFill>
            <a:ln w="254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</a:rPr>
                <a:t>起始地址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8" name="AutoShape 10"/>
            <p:cNvSpPr/>
            <p:nvPr>
              <p:custDataLst>
                <p:tags r:id="rId6"/>
              </p:custDataLst>
            </p:nvPr>
          </p:nvSpPr>
          <p:spPr>
            <a:xfrm>
              <a:off x="1474" y="1842"/>
              <a:ext cx="1497" cy="636"/>
            </a:xfrm>
            <a:prstGeom prst="wedgeRectCallout">
              <a:avLst>
                <a:gd name="adj1" fmla="val 30495"/>
                <a:gd name="adj2" fmla="val -95440"/>
              </a:avLst>
            </a:prstGeom>
            <a:solidFill>
              <a:schemeClr val="accent1"/>
            </a:solidFill>
            <a:ln w="254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</a:rPr>
                <a:t>偏移量</a:t>
              </a:r>
              <a:r>
                <a:rPr lang="en-US" altLang="zh-CN" dirty="0">
                  <a:latin typeface="Times New Roman" panose="02020603050405020304" pitchFamily="18" charset="0"/>
                </a:rPr>
                <a:t>d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段内偏移地址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9" name="AutoShape 11"/>
            <p:cNvSpPr/>
            <p:nvPr>
              <p:custDataLst>
                <p:tags r:id="rId7"/>
              </p:custDataLst>
            </p:nvPr>
          </p:nvSpPr>
          <p:spPr>
            <a:xfrm>
              <a:off x="3470" y="1570"/>
              <a:ext cx="1315" cy="635"/>
            </a:xfrm>
            <a:prstGeom prst="wedgeRectCallout">
              <a:avLst>
                <a:gd name="adj1" fmla="val -76083"/>
                <a:gd name="adj2" fmla="val -50157"/>
              </a:avLst>
            </a:prstGeom>
            <a:solidFill>
              <a:schemeClr val="accent1"/>
            </a:solidFill>
            <a:ln w="254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</a:rPr>
                <a:t>实际地址</a:t>
              </a:r>
              <a:r>
                <a:rPr lang="en-US" altLang="zh-CN" dirty="0">
                  <a:latin typeface="Times New Roman" panose="02020603050405020304" pitchFamily="18" charset="0"/>
                </a:rPr>
                <a:t>y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物理地址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609601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8086的内部结构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57916" y="1196752"/>
            <a:ext cx="11054707" cy="5287963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3000" dirty="0">
                <a:solidFill>
                  <a:srgbClr val="0000FF"/>
                </a:solidFill>
                <a:latin typeface="黑体" panose="02010609060101010101" pitchFamily="2" charset="-122"/>
              </a:rPr>
              <a:t>填空题</a:t>
            </a:r>
            <a:endParaRPr lang="zh-CN" altLang="zh-CN" sz="3000" dirty="0">
              <a:solidFill>
                <a:srgbClr val="0000FF"/>
              </a:solidFill>
              <a:latin typeface="黑体" panose="0201060906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1、8086 CPU内部结构按功能分为两部分，即</a:t>
            </a:r>
            <a:r>
              <a:rPr lang="zh-CN" altLang="zh-CN" sz="2800" u="sng" dirty="0">
                <a:latin typeface="黑体" panose="02010609060101010101" pitchFamily="2" charset="-122"/>
              </a:rPr>
              <a:t>    </a:t>
            </a:r>
            <a:r>
              <a:rPr lang="en-US" altLang="zh-CN" sz="2800" u="sng" dirty="0">
                <a:latin typeface="黑体" panose="02010609060101010101" pitchFamily="2" charset="-122"/>
              </a:rPr>
              <a:t>   </a:t>
            </a:r>
            <a:r>
              <a:rPr lang="zh-CN" altLang="zh-CN" sz="2800" dirty="0" smtClean="0">
                <a:latin typeface="黑体" panose="02010609060101010101" pitchFamily="2" charset="-122"/>
              </a:rPr>
              <a:t>和</a:t>
            </a:r>
            <a:r>
              <a:rPr lang="zh-CN" altLang="zh-CN" sz="2800" u="sng" dirty="0" smtClean="0">
                <a:latin typeface="黑体" panose="02010609060101010101" pitchFamily="2" charset="-122"/>
              </a:rPr>
              <a:t>   </a:t>
            </a:r>
            <a:r>
              <a:rPr lang="en-US" altLang="zh-CN" sz="2800" u="sng" dirty="0" smtClean="0">
                <a:latin typeface="黑体" panose="02010609060101010101" pitchFamily="2" charset="-122"/>
              </a:rPr>
              <a:t>  </a:t>
            </a:r>
            <a:r>
              <a:rPr lang="zh-CN" altLang="zh-CN" sz="2800" u="sng" dirty="0" smtClean="0">
                <a:latin typeface="黑体" panose="02010609060101010101" pitchFamily="2" charset="-122"/>
              </a:rPr>
              <a:t>   </a:t>
            </a:r>
            <a:r>
              <a:rPr lang="zh-CN" altLang="zh-CN" sz="2800" dirty="0">
                <a:latin typeface="黑体" panose="02010609060101010101" pitchFamily="2" charset="-122"/>
              </a:rPr>
              <a:t>。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2、8086是</a:t>
            </a:r>
            <a:r>
              <a:rPr lang="zh-CN" altLang="zh-CN" sz="2800" u="sng" dirty="0">
                <a:latin typeface="黑体" panose="02010609060101010101" pitchFamily="2" charset="-122"/>
              </a:rPr>
              <a:t>    </a:t>
            </a:r>
            <a:r>
              <a:rPr lang="zh-CN" altLang="zh-CN" sz="2800" dirty="0">
                <a:latin typeface="黑体" panose="02010609060101010101" pitchFamily="2" charset="-122"/>
              </a:rPr>
              <a:t>位的微处理器，其内部</a:t>
            </a:r>
            <a:r>
              <a:rPr lang="zh-CN" altLang="en-US" sz="2800" dirty="0">
                <a:latin typeface="黑体" panose="02010609060101010101" pitchFamily="2" charset="-122"/>
              </a:rPr>
              <a:t>数据</a:t>
            </a:r>
            <a:r>
              <a:rPr lang="zh-CN" altLang="zh-CN" sz="2800" dirty="0">
                <a:latin typeface="黑体" panose="02010609060101010101" pitchFamily="2" charset="-122"/>
              </a:rPr>
              <a:t>通路</a:t>
            </a:r>
            <a:r>
              <a:rPr lang="zh-CN" altLang="en-US" sz="2800" dirty="0">
                <a:latin typeface="黑体" panose="02010609060101010101" pitchFamily="2" charset="-122"/>
              </a:rPr>
              <a:t>为</a:t>
            </a:r>
            <a:r>
              <a:rPr lang="zh-CN" altLang="zh-CN" sz="2800" u="sng" dirty="0">
                <a:latin typeface="黑体" panose="02010609060101010101" pitchFamily="2" charset="-122"/>
              </a:rPr>
              <a:t>  </a:t>
            </a:r>
            <a:r>
              <a:rPr lang="zh-CN" altLang="zh-CN" sz="2800" dirty="0">
                <a:latin typeface="黑体" panose="02010609060101010101" pitchFamily="2" charset="-122"/>
              </a:rPr>
              <a:t>位。其对外数据总线为</a:t>
            </a:r>
            <a:r>
              <a:rPr lang="zh-CN" altLang="zh-CN" sz="2800" u="sng" dirty="0">
                <a:latin typeface="黑体" panose="02010609060101010101" pitchFamily="2" charset="-122"/>
              </a:rPr>
              <a:t>    </a:t>
            </a:r>
            <a:r>
              <a:rPr lang="zh-CN" altLang="zh-CN" sz="2800" dirty="0">
                <a:latin typeface="黑体" panose="02010609060101010101" pitchFamily="2" charset="-122"/>
              </a:rPr>
              <a:t>位；8088内部数据通路为</a:t>
            </a:r>
            <a:r>
              <a:rPr lang="zh-CN" altLang="zh-CN" sz="2800" u="sng" dirty="0">
                <a:latin typeface="黑体" panose="02010609060101010101" pitchFamily="2" charset="-122"/>
              </a:rPr>
              <a:t> </a:t>
            </a:r>
            <a:r>
              <a:rPr lang="en-US" altLang="zh-CN" sz="2800" u="sng" dirty="0">
                <a:latin typeface="黑体" panose="02010609060101010101" pitchFamily="2" charset="-122"/>
              </a:rPr>
              <a:t>  </a:t>
            </a:r>
            <a:r>
              <a:rPr lang="zh-CN" altLang="zh-CN" sz="2800" dirty="0">
                <a:latin typeface="黑体" panose="02010609060101010101" pitchFamily="2" charset="-122"/>
              </a:rPr>
              <a:t>位，其对外数据总线为</a:t>
            </a:r>
            <a:r>
              <a:rPr lang="zh-CN" altLang="zh-CN" sz="2800" u="sng" dirty="0">
                <a:latin typeface="黑体" panose="02010609060101010101" pitchFamily="2" charset="-122"/>
              </a:rPr>
              <a:t>   </a:t>
            </a:r>
            <a:r>
              <a:rPr lang="zh-CN" altLang="zh-CN" sz="2800" dirty="0" smtClean="0">
                <a:latin typeface="黑体" panose="02010609060101010101" pitchFamily="2" charset="-122"/>
              </a:rPr>
              <a:t>位</a:t>
            </a:r>
            <a:r>
              <a:rPr lang="zh-CN" altLang="zh-CN" sz="2800" dirty="0">
                <a:latin typeface="黑体" panose="02010609060101010101" pitchFamily="2" charset="-122"/>
              </a:rPr>
              <a:t>。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3、8086中执行部件的功能是负责</a:t>
            </a:r>
            <a:r>
              <a:rPr lang="zh-CN" altLang="zh-CN" sz="2800" u="sng" dirty="0">
                <a:latin typeface="黑体" panose="02010609060101010101" pitchFamily="2" charset="-122"/>
              </a:rPr>
              <a:t>       </a:t>
            </a:r>
            <a:r>
              <a:rPr lang="zh-CN" altLang="zh-CN" sz="2800" dirty="0">
                <a:latin typeface="黑体" panose="02010609060101010101" pitchFamily="2" charset="-122"/>
              </a:rPr>
              <a:t>的执行。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4、8086 CPU中的总线接口部件BIU，根据执行部件EU的要求，完成</a:t>
            </a:r>
            <a:r>
              <a:rPr lang="zh-CN" altLang="zh-CN" sz="2800" u="sng" dirty="0">
                <a:latin typeface="黑体" panose="02010609060101010101" pitchFamily="2" charset="-122"/>
              </a:rPr>
              <a:t>     </a:t>
            </a:r>
            <a:r>
              <a:rPr lang="zh-CN" altLang="zh-CN" sz="2800" dirty="0">
                <a:latin typeface="黑体" panose="02010609060101010101" pitchFamily="2" charset="-122"/>
              </a:rPr>
              <a:t>与</a:t>
            </a:r>
            <a:r>
              <a:rPr lang="zh-CN" altLang="zh-CN" sz="2800" u="sng" dirty="0">
                <a:latin typeface="黑体" panose="02010609060101010101" pitchFamily="2" charset="-122"/>
              </a:rPr>
              <a:t>     </a:t>
            </a:r>
            <a:r>
              <a:rPr lang="zh-CN" altLang="zh-CN" sz="2800" dirty="0">
                <a:latin typeface="黑体" panose="02010609060101010101" pitchFamily="2" charset="-122"/>
              </a:rPr>
              <a:t>或</a:t>
            </a:r>
            <a:r>
              <a:rPr lang="zh-CN" altLang="zh-CN" sz="2800" u="sng" dirty="0">
                <a:latin typeface="黑体" panose="02010609060101010101" pitchFamily="2" charset="-122"/>
              </a:rPr>
              <a:t>     </a:t>
            </a:r>
            <a:r>
              <a:rPr lang="zh-CN" altLang="zh-CN" sz="2800" dirty="0">
                <a:latin typeface="黑体" panose="02010609060101010101" pitchFamily="2" charset="-122"/>
              </a:rPr>
              <a:t>间的数据传送。</a:t>
            </a:r>
            <a:endParaRPr lang="zh-CN" altLang="zh-CN" sz="2800" dirty="0">
              <a:latin typeface="黑体" panose="0201060906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6064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23392" y="1036320"/>
            <a:ext cx="11161240" cy="5821680"/>
          </a:xfrm>
          <a:noFill/>
          <a:ln>
            <a:noFill/>
          </a:ln>
        </p:spPr>
        <p:txBody>
          <a:bodyPr/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5、当对堆栈操作时，8086会自动选择________值作为段基值，再加上由________提供的偏移量形成物理地址。           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6、8086总线接口部件中有四个段寄存器，它们分别是_____、______、______和________。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7、根据功能不同，8086的标志位可分为</a:t>
            </a:r>
            <a:r>
              <a:rPr lang="zh-CN" altLang="zh-CN" sz="2800" u="sng" dirty="0">
                <a:latin typeface="黑体" panose="02010609060101010101" pitchFamily="2" charset="-122"/>
              </a:rPr>
              <a:t>      </a:t>
            </a:r>
            <a:r>
              <a:rPr lang="zh-CN" altLang="zh-CN" sz="2800" dirty="0">
                <a:latin typeface="黑体" panose="02010609060101010101" pitchFamily="2" charset="-122"/>
              </a:rPr>
              <a:t>标志和</a:t>
            </a:r>
            <a:endParaRPr lang="en-US" altLang="zh-CN" sz="2800" dirty="0">
              <a:latin typeface="黑体" panose="0201060906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u="sng" dirty="0">
                <a:latin typeface="黑体" panose="02010609060101010101" pitchFamily="2" charset="-122"/>
              </a:rPr>
              <a:t>   </a:t>
            </a:r>
            <a:r>
              <a:rPr lang="en-US" altLang="zh-CN" sz="2800" u="sng" dirty="0">
                <a:latin typeface="黑体" panose="02010609060101010101" pitchFamily="2" charset="-122"/>
              </a:rPr>
              <a:t>    </a:t>
            </a:r>
            <a:r>
              <a:rPr lang="zh-CN" altLang="zh-CN" sz="2800" dirty="0">
                <a:latin typeface="黑体" panose="02010609060101010101" pitchFamily="2" charset="-122"/>
              </a:rPr>
              <a:t>标志。</a:t>
            </a:r>
            <a:endParaRPr lang="en-US" altLang="zh-CN" sz="2800" dirty="0">
              <a:latin typeface="黑体" panose="0201060906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8、8086/8088构成的微机中，每个主存单元对应两种地址</a:t>
            </a:r>
            <a:r>
              <a:rPr lang="zh-CN" altLang="zh-CN" sz="2800" dirty="0" smtClean="0">
                <a:latin typeface="黑体" panose="02010609060101010101" pitchFamily="2" charset="-122"/>
              </a:rPr>
              <a:t>：</a:t>
            </a:r>
            <a:endParaRPr lang="en-US" altLang="zh-CN" sz="2800" dirty="0" smtClean="0">
              <a:latin typeface="黑体" panose="0201060906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 smtClean="0">
                <a:latin typeface="黑体" panose="02010609060101010101" pitchFamily="2" charset="-122"/>
              </a:rPr>
              <a:t>即</a:t>
            </a:r>
            <a:r>
              <a:rPr lang="zh-CN" altLang="zh-CN" sz="2800" u="sng" dirty="0" smtClean="0">
                <a:latin typeface="黑体" panose="02010609060101010101" pitchFamily="2" charset="-122"/>
              </a:rPr>
              <a:t>       </a:t>
            </a:r>
            <a:r>
              <a:rPr lang="zh-CN" altLang="zh-CN" sz="2800" dirty="0">
                <a:latin typeface="黑体" panose="02010609060101010101" pitchFamily="2" charset="-122"/>
              </a:rPr>
              <a:t>和</a:t>
            </a:r>
            <a:r>
              <a:rPr lang="zh-CN" altLang="zh-CN" sz="2800" u="sng" dirty="0">
                <a:latin typeface="黑体" panose="02010609060101010101" pitchFamily="2" charset="-122"/>
              </a:rPr>
              <a:t>       </a:t>
            </a:r>
            <a:r>
              <a:rPr lang="zh-CN" altLang="zh-CN" sz="2800" dirty="0">
                <a:latin typeface="黑体" panose="02010609060101010101" pitchFamily="2" charset="-122"/>
              </a:rPr>
              <a:t> 。</a:t>
            </a:r>
            <a:endParaRPr lang="zh-CN" altLang="zh-CN" sz="2800" dirty="0">
              <a:latin typeface="黑体" panose="0201060906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5360" y="1052810"/>
            <a:ext cx="11449272" cy="746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440055" indent="-440055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60045" indent="0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9、CPU访问存储器进行读写操作时，通常在</a:t>
            </a:r>
            <a:r>
              <a:rPr lang="zh-CN" altLang="en-US" u="sng" dirty="0">
                <a:latin typeface="黑体" panose="02010609060101010101" pitchFamily="2" charset="-122"/>
                <a:ea typeface="黑体" panose="02010609060101010101" pitchFamily="2" charset="-122"/>
              </a:rPr>
              <a:t>   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状态去检测READY。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60045" indent="0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10、8086/8088CPU的数据线和地址线是以</a:t>
            </a:r>
            <a:r>
              <a:rPr lang="zh-CN" altLang="en-US" u="sng" dirty="0">
                <a:latin typeface="黑体" panose="02010609060101010101" pitchFamily="2" charset="-122"/>
                <a:ea typeface="黑体" panose="02010609060101010101" pitchFamily="2" charset="-122"/>
              </a:rPr>
              <a:t>     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方式轮流使用的。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60045" indent="0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11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在一个基本总线周期，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8086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引脚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A</a:t>
            </a:r>
            <a:r>
              <a:rPr lang="en-US" altLang="zh-CN" baseline="-25000" dirty="0">
                <a:latin typeface="黑体" panose="02010609060101010101" pitchFamily="2" charset="-122"/>
                <a:ea typeface="黑体" panose="02010609060101010101" pitchFamily="2" charset="-122"/>
              </a:rPr>
              <a:t>19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S</a:t>
            </a:r>
            <a:r>
              <a:rPr lang="en-US" altLang="zh-CN" baseline="-25000" dirty="0"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~A</a:t>
            </a:r>
            <a:r>
              <a:rPr lang="en-US" altLang="zh-CN" baseline="-25000" dirty="0"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/S</a:t>
            </a:r>
            <a:r>
              <a:rPr lang="en-US" altLang="zh-CN" baseline="-25000" dirty="0"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在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_________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输出地址信息，在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__________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输出状态信息。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60045" indent="0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12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、在一个总线周期，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8086CPU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要完成与外设或存储器进行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16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位数据的交换，此时引脚信号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BHE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＝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_____________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，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A</a:t>
            </a:r>
            <a:r>
              <a:rPr lang="en-US" altLang="zh-CN" baseline="-30000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0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＝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_____________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Calibri" panose="020F0502020204030204" pitchFamily="34" charset="0"/>
              </a:rPr>
              <a:t>。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Calibri" panose="020F0502020204030204" pitchFamily="34" charset="0"/>
            </a:endParaRPr>
          </a:p>
          <a:p>
            <a:pPr marL="360045" indent="0">
              <a:lnSpc>
                <a:spcPct val="150000"/>
              </a:lnSpc>
              <a:defRPr/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13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8086CPU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从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________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引脚接收可中断请求信号，</a:t>
            </a:r>
            <a:r>
              <a:rPr lang="zh-CN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若标志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位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IF=1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，则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CPU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在结束当前指令后，从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________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引脚发出中断响应信号。</a:t>
            </a:r>
            <a:endParaRPr lang="zh-CN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60045" indent="0"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zh-CN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60045" indent="0"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defRPr/>
            </a:pP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51384" y="980728"/>
            <a:ext cx="11089232" cy="5638800"/>
          </a:xfrm>
          <a:noFill/>
          <a:ln>
            <a:noFill/>
          </a:ln>
        </p:spPr>
        <p:txBody>
          <a:bodyPr/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黑体" panose="02010609060101010101" pitchFamily="2" charset="-122"/>
              </a:rPr>
              <a:t>选择题： 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dirty="0">
                <a:latin typeface="黑体" panose="02010609060101010101" pitchFamily="2" charset="-122"/>
              </a:rPr>
              <a:t>1</a:t>
            </a:r>
            <a:r>
              <a:rPr lang="zh-CN" altLang="zh-CN" sz="2800" dirty="0">
                <a:latin typeface="黑体" panose="02010609060101010101" pitchFamily="2" charset="-122"/>
              </a:rPr>
              <a:t>、下面关于PC机CPU的叙述中，不正确的是</a:t>
            </a:r>
            <a:r>
              <a:rPr lang="zh-CN" altLang="zh-CN" sz="2800" u="sng" dirty="0">
                <a:latin typeface="黑体" panose="02010609060101010101" pitchFamily="2" charset="-122"/>
              </a:rPr>
              <a:t>   </a:t>
            </a:r>
            <a:r>
              <a:rPr lang="zh-CN" altLang="zh-CN" sz="2800" dirty="0">
                <a:latin typeface="黑体" panose="02010609060101010101" pitchFamily="2" charset="-122"/>
              </a:rPr>
              <a:t>。</a:t>
            </a:r>
            <a:endParaRPr lang="zh-CN" altLang="zh-CN" sz="2800" dirty="0">
              <a:latin typeface="黑体" panose="02010609060101010101" pitchFamily="2" charset="-122"/>
            </a:endParaRPr>
          </a:p>
          <a:p>
            <a:pPr marL="61214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2" charset="-122"/>
              </a:rPr>
              <a:t>A. 为了暂存中间结果，CPU中包含几十个甚至上百个寄存器，用来临时存放数据</a:t>
            </a:r>
            <a:endParaRPr lang="zh-CN" altLang="zh-CN" sz="2400" dirty="0">
              <a:solidFill>
                <a:srgbClr val="C00000"/>
              </a:solidFill>
              <a:latin typeface="黑体" panose="02010609060101010101" pitchFamily="2" charset="-122"/>
            </a:endParaRPr>
          </a:p>
          <a:p>
            <a:pPr marL="61214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2" charset="-122"/>
              </a:rPr>
              <a:t>B. CPU是PC机中不可缺少的组成部分，它担负着运行系统软件和应用软件的任务</a:t>
            </a:r>
            <a:endParaRPr lang="zh-CN" altLang="zh-CN" sz="2400" dirty="0">
              <a:solidFill>
                <a:srgbClr val="C00000"/>
              </a:solidFill>
              <a:latin typeface="黑体" panose="02010609060101010101" pitchFamily="2" charset="-122"/>
            </a:endParaRPr>
          </a:p>
          <a:p>
            <a:pPr marL="61214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2" charset="-122"/>
              </a:rPr>
              <a:t>C. 所有PC机的CPU都具有相同的机器指令</a:t>
            </a:r>
            <a:endParaRPr lang="zh-CN" altLang="zh-CN" sz="2400" dirty="0">
              <a:solidFill>
                <a:srgbClr val="C00000"/>
              </a:solidFill>
              <a:latin typeface="黑体" panose="02010609060101010101" pitchFamily="2" charset="-122"/>
            </a:endParaRPr>
          </a:p>
          <a:p>
            <a:pPr marL="61214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2" charset="-122"/>
              </a:rPr>
              <a:t>D. CPU至少包含1个处理器，为了提高计算速度，CPU也可以由2个、4个、8个甚至更多个处理器组成</a:t>
            </a:r>
            <a:endParaRPr lang="zh-CN" altLang="zh-CN" sz="2400" dirty="0">
              <a:solidFill>
                <a:srgbClr val="C00000"/>
              </a:solidFill>
              <a:latin typeface="黑体" panose="0201060906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/>
          <p:nvPr>
            <p:custDataLst>
              <p:tags r:id="rId1"/>
            </p:custDataLst>
          </p:nvPr>
        </p:nvSpPr>
        <p:spPr>
          <a:xfrm>
            <a:off x="767408" y="1340170"/>
            <a:ext cx="11017224" cy="503214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None/>
            </a:pP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3、8086有两种工作方式，当8086处于最小方式时，MN/MX接(  ) 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.+12V  B.-12V    C.+5V   D.地  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4、 8086CPU芯片的时序中，不加等待的一个总线周期需时钟周期数为（  ）                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      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      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      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.PC机开机后执行的第一条指令的地址应该是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  ）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 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A.FFFFFH 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.F0000H 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.00000H 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.FFFF0H </a:t>
            </a:r>
            <a:endParaRPr lang="zh-CN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3392" y="1412240"/>
            <a:ext cx="1123324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 8088/8086内部能够计算出访问内存储器的20位物理地址的附加机构是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   ）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 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A.地址加法器 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.ALU 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.指令队列 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.段寄存器</a:t>
            </a:r>
            <a:endParaRPr lang="zh-CN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、工作在最小模式下，8086CPU芯片的时序中，将地址信号锁存的信号是（   ）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DT/R  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DEN   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ALE  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AEN</a:t>
            </a:r>
            <a:endParaRPr lang="zh-CN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/>
          <p:nvPr>
            <p:custDataLst>
              <p:tags r:id="rId1"/>
            </p:custDataLst>
          </p:nvPr>
        </p:nvSpPr>
        <p:spPr>
          <a:xfrm>
            <a:off x="191344" y="836719"/>
            <a:ext cx="11665296" cy="4364914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>
            <a:spAutoFit/>
          </a:bodyPr>
          <a:lstStyle/>
          <a:p>
            <a:pPr marL="530225" eaLnBrk="1" hangingPunct="1"/>
            <a:endParaRPr lang="zh-CN" altLang="zh-CN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0225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、8086有20根地址线，直接寻址空间为</a:t>
            </a:r>
            <a:r>
              <a:rPr lang="zh-CN" altLang="en-US" sz="2400" b="1" u="sng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>
              <a:lnSpc>
                <a:spcPct val="13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A.64 MB   B.1 MB   C.512KB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D.8 MB</a:t>
            </a:r>
            <a:endParaRPr lang="zh-CN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、8086有4个数据寄存器，其中AX除用做通用寄存器外，还可用做</a:t>
            </a:r>
            <a:r>
              <a:rPr lang="zh-CN" altLang="zh-CN" sz="2400" b="1" u="sng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>
              <a:lnSpc>
                <a:spcPct val="13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A.累加器 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B.计数器   C.基址寄存器  D.段寄存器</a:t>
            </a:r>
            <a:endParaRPr lang="zh-CN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>
              <a:lnSpc>
                <a:spcPct val="130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、微处理器8086字符串操作中，用来存放源串偏移地址的寄存器是</a:t>
            </a:r>
            <a:r>
              <a:rPr lang="zh-CN" altLang="zh-CN" sz="2400" b="1" u="sng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>
              <a:lnSpc>
                <a:spcPct val="130000"/>
              </a:lnSpc>
              <a:buFont typeface="Arial" panose="020B0604020202020204" pitchFamily="34" charset="0"/>
              <a:buAutoNum type="alphaUcPeriod"/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BP    B.SP    C.SI    	D.DI</a:t>
            </a:r>
            <a:endParaRPr lang="zh-CN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、微处理器8086存放当前数据段地址的寄存器是</a:t>
            </a:r>
            <a:r>
              <a:rPr lang="zh-CN" altLang="zh-CN" sz="2400" b="1" u="sng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u="sng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530225" eaLnBrk="1" hangingPunct="1">
              <a:lnSpc>
                <a:spcPct val="13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A.CS   B.DS    C.ES  	D.SS</a:t>
            </a:r>
            <a:endParaRPr lang="zh-CN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 bwMode="auto">
          <a:xfrm>
            <a:off x="479376" y="1268738"/>
            <a:ext cx="11233248" cy="58213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zh-CN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、8086CPU中的SP寄存器是一个（  ）位的寄存器</a:t>
            </a:r>
            <a:endParaRPr kumimoji="1" lang="zh-CN" altLang="zh-CN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   B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    C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  D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    </a:t>
            </a:r>
            <a:endParaRPr kumimoji="1" lang="zh-CN" altLang="zh-CN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zh-CN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zh-CN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8086微处理器要求RESET有效维持时间至少要有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  ）</a:t>
            </a:r>
            <a:r>
              <a:rPr kumimoji="1" lang="zh-CN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kumimoji="1" lang="zh-CN" altLang="zh-CN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  B.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4T  C.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3T  D.</a:t>
            </a:r>
            <a:r>
              <a:rPr kumimoji="1" lang="en-US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zh-CN" sz="2400" kern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2T </a:t>
            </a:r>
            <a:endParaRPr kumimoji="1" lang="en-US" altLang="zh-CN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8086CPU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在进行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写操作时，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M/IO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DT/R</a:t>
            </a:r>
            <a:r>
              <a:rPr kumimoji="1"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引脚信号必须是</a:t>
            </a:r>
            <a:r>
              <a:rPr kumimoji="1"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  )</a:t>
            </a:r>
            <a:endParaRPr kumimoji="1" lang="en-US" altLang="zh-CN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A. 00     B. 01      C. 10     D. 11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endParaRPr kumimoji="1" lang="en-US" altLang="zh-CN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kumimoji="1" lang="en-US" altLang="zh-CN" sz="5400" kern="1200" dirty="0">
              <a:ea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90000"/>
              <a:buNone/>
              <a:defRPr/>
            </a:pPr>
            <a:endParaRPr kumimoji="1" lang="zh-CN" altLang="zh-CN" sz="2800" b="0" kern="1200" dirty="0">
              <a:latin typeface="黑体" panose="0201060906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51384" y="1196348"/>
            <a:ext cx="10801200" cy="5821363"/>
          </a:xfrm>
          <a:noFill/>
          <a:ln>
            <a:noFill/>
          </a:ln>
        </p:spPr>
        <p:txBody>
          <a:bodyPr/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、取指令物理地址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  ）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）╳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10H+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偏移地址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）╳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10H+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偏移地址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）╳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10H+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）╳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10H+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一个数据的有效地址是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2140H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=1016H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，则该数据所在内存单元的物理地址为（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Ａ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12300H      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122AH    C. 02156H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时钟频率为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5MHz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，则其总线周期（）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zh-CN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zh-CN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B.500ns     C.200ns   D.200</a:t>
            </a:r>
            <a:r>
              <a:rPr lang="zh-CN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5400" dirty="0"/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zh-CN" sz="2800" dirty="0">
              <a:latin typeface="黑体" panose="0201060906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51384" y="1268730"/>
            <a:ext cx="9847376" cy="5181600"/>
          </a:xfrm>
          <a:noFill/>
          <a:ln>
            <a:noFill/>
          </a:ln>
        </p:spPr>
        <p:txBody>
          <a:bodyPr/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判断题：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8086中执行部件的功能是负责指令的执行。 (  )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8086 CPU中BIU和EU是互相独立、互相配合并行同步工作的，目的在于提高CPU的工作效率。 (  )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(3)指令队列的存取原则是先进先出。 (  )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8086芯片中集成有高速缓冲存储器。 (  )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8086中，取指令和执行指令可以重叠操作。（　）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450" name="Group 2"/>
          <p:cNvGrpSpPr/>
          <p:nvPr/>
        </p:nvGrpSpPr>
        <p:grpSpPr>
          <a:xfrm>
            <a:off x="4799773" y="3279975"/>
            <a:ext cx="3455988" cy="1757365"/>
            <a:chOff x="2200" y="1486"/>
            <a:chExt cx="2177" cy="1107"/>
          </a:xfrm>
        </p:grpSpPr>
        <p:sp>
          <p:nvSpPr>
            <p:cNvPr id="18440" name="Rectangle 3"/>
            <p:cNvSpPr/>
            <p:nvPr>
              <p:custDataLst>
                <p:tags r:id="rId1"/>
              </p:custDataLst>
            </p:nvPr>
          </p:nvSpPr>
          <p:spPr>
            <a:xfrm>
              <a:off x="2344" y="1486"/>
              <a:ext cx="1328" cy="2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2" charset="-122"/>
                  <a:ea typeface="黑体" panose="02010609060101010101" pitchFamily="2" charset="-122"/>
                  <a:cs typeface="黑体" panose="02010609060101010101" pitchFamily="2" charset="-122"/>
                </a:rPr>
                <a:t>16</a:t>
              </a:r>
              <a:r>
                <a:rPr lang="zh-CN" altLang="en-US" sz="2000" dirty="0">
                  <a:latin typeface="黑体" panose="02010609060101010101" pitchFamily="2" charset="-122"/>
                  <a:ea typeface="黑体" panose="02010609060101010101" pitchFamily="2" charset="-122"/>
                  <a:cs typeface="黑体" panose="02010609060101010101" pitchFamily="2" charset="-122"/>
                </a:rPr>
                <a:t>位段基址 </a:t>
              </a:r>
              <a:r>
                <a:rPr lang="en-US" altLang="zh-CN" sz="20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黑体" panose="02010609060101010101" pitchFamily="2" charset="-122"/>
                </a:rPr>
                <a:t>0000</a:t>
              </a:r>
              <a:endParaRPr lang="en-US" altLang="zh-CN" sz="20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endParaRPr>
            </a:p>
          </p:txBody>
        </p:sp>
        <p:sp>
          <p:nvSpPr>
            <p:cNvPr id="18441" name="Rectangle 4"/>
            <p:cNvSpPr/>
            <p:nvPr>
              <p:custDataLst>
                <p:tags r:id="rId2"/>
              </p:custDataLst>
            </p:nvPr>
          </p:nvSpPr>
          <p:spPr>
            <a:xfrm>
              <a:off x="2245" y="1797"/>
              <a:ext cx="280" cy="4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</a:rPr>
                <a:t>+</a:t>
              </a:r>
              <a:endParaRPr lang="en-US" altLang="zh-CN" sz="3600" dirty="0">
                <a:latin typeface="Times New Roman" panose="02020603050405020304" pitchFamily="18" charset="0"/>
              </a:endParaRPr>
            </a:p>
          </p:txBody>
        </p:sp>
        <p:sp>
          <p:nvSpPr>
            <p:cNvPr id="18442" name="Rectangle 5"/>
            <p:cNvSpPr/>
            <p:nvPr>
              <p:custDataLst>
                <p:tags r:id="rId3"/>
              </p:custDataLst>
            </p:nvPr>
          </p:nvSpPr>
          <p:spPr>
            <a:xfrm>
              <a:off x="2645" y="1832"/>
              <a:ext cx="1086" cy="2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2" charset="-122"/>
                  <a:ea typeface="黑体" panose="02010609060101010101" pitchFamily="2" charset="-122"/>
                </a:rPr>
                <a:t>16</a:t>
              </a:r>
              <a:r>
                <a:rPr lang="zh-CN" altLang="en-US" sz="2000" dirty="0">
                  <a:latin typeface="黑体" panose="02010609060101010101" pitchFamily="2" charset="-122"/>
                  <a:ea typeface="黑体" panose="02010609060101010101" pitchFamily="2" charset="-122"/>
                </a:rPr>
                <a:t>位偏移地址</a:t>
              </a:r>
              <a:endPara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3" name="Rectangle 6"/>
            <p:cNvSpPr/>
            <p:nvPr>
              <p:custDataLst>
                <p:tags r:id="rId4"/>
              </p:custDataLst>
            </p:nvPr>
          </p:nvSpPr>
          <p:spPr>
            <a:xfrm>
              <a:off x="2645" y="2341"/>
              <a:ext cx="1086" cy="2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2" charset="-122"/>
                  <a:ea typeface="黑体" panose="02010609060101010101" pitchFamily="2" charset="-122"/>
                </a:rPr>
                <a:t>20</a:t>
              </a:r>
              <a:r>
                <a:rPr lang="zh-CN" altLang="en-US" sz="2000" dirty="0">
                  <a:latin typeface="黑体" panose="02010609060101010101" pitchFamily="2" charset="-122"/>
                  <a:ea typeface="黑体" panose="02010609060101010101" pitchFamily="2" charset="-122"/>
                </a:rPr>
                <a:t>位物理地址</a:t>
              </a:r>
              <a:endPara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8444" name="Line 7"/>
            <p:cNvSpPr/>
            <p:nvPr>
              <p:custDataLst>
                <p:tags r:id="rId5"/>
              </p:custDataLst>
            </p:nvPr>
          </p:nvSpPr>
          <p:spPr>
            <a:xfrm>
              <a:off x="2200" y="2251"/>
              <a:ext cx="2177" cy="0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32456" name="AutoShape 8"/>
          <p:cNvSpPr/>
          <p:nvPr>
            <p:custDataLst>
              <p:tags r:id="rId6"/>
            </p:custDataLst>
          </p:nvPr>
        </p:nvSpPr>
        <p:spPr>
          <a:xfrm>
            <a:off x="1847032" y="3067240"/>
            <a:ext cx="2303463" cy="1514483"/>
          </a:xfrm>
          <a:prstGeom prst="wedgeRectCallout">
            <a:avLst>
              <a:gd name="adj1" fmla="val 86597"/>
              <a:gd name="adj2" fmla="val -29819"/>
            </a:avLst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just"/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段寄存器提供高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位，而低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位补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0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，二进制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0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，得起始地址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437" name="Rectangle 10"/>
          <p:cNvSpPr/>
          <p:nvPr>
            <p:custDataLst>
              <p:tags r:id="rId7"/>
            </p:custDataLst>
          </p:nvPr>
        </p:nvSpPr>
        <p:spPr>
          <a:xfrm>
            <a:off x="1653516" y="2354836"/>
            <a:ext cx="8424862" cy="52322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buClr>
                <a:schemeClr val="accent1"/>
              </a:buClr>
              <a:buSzPct val="90000"/>
              <a:buFont typeface="Monotype Sorts" pitchFamily="2" charset="2"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物理地址形成算法：段寄存器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× 16  +  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偏移地址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438" name="Rectangle 11"/>
          <p:cNvSpPr/>
          <p:nvPr>
            <p:custDataLst>
              <p:tags r:id="rId8"/>
            </p:custDataLst>
          </p:nvPr>
        </p:nvSpPr>
        <p:spPr>
          <a:xfrm>
            <a:off x="609602" y="1108084"/>
            <a:ext cx="10959006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Monotype Sorts" pitchFamily="2" charset="2"/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存储单元实际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20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位地址称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物理地址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。用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段基址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偏移地址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表示的地址信息，称为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逻辑地址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，写为</a:t>
            </a:r>
            <a:r>
              <a:rPr lang="zh-CN" altLang="en-US" sz="2400" b="1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段基址 </a:t>
            </a:r>
            <a:r>
              <a:rPr lang="en-US" altLang="zh-CN" sz="2400" b="1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: </a:t>
            </a:r>
            <a:r>
              <a:rPr lang="zh-CN" altLang="en-US" sz="2400" b="1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偏移地址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，编程时采用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逻辑地址。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32460" name="Rectangle 12"/>
          <p:cNvSpPr/>
          <p:nvPr>
            <p:custDataLst>
              <p:tags r:id="rId9"/>
            </p:custDataLst>
          </p:nvPr>
        </p:nvSpPr>
        <p:spPr>
          <a:xfrm>
            <a:off x="738689" y="5396111"/>
            <a:ext cx="10801200" cy="95410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10000"/>
              </a:spcBef>
              <a:buClr>
                <a:schemeClr val="accent1"/>
              </a:buClr>
              <a:buSzPct val="90000"/>
              <a:buFont typeface="Monotype Sorts" pitchFamily="2" charset="2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给定逻辑地址，可唯一地确定一个物理地址；但给定物理地址，存在无数个逻辑地址！！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09601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8086的内部结构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6" grpId="0" bldLvl="0" animBg="1"/>
      <p:bldP spid="23246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360" y="1196340"/>
            <a:ext cx="11305256" cy="61928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Monotype Sorts" pitchFamily="2" charset="2"/>
              <a:buChar char="4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) 8086 CPU中的指令队列长度为4字节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   ) 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) 8086 CPU的标志寄存器有16位，每一位都有确定的含义。 (  )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若运算结果为0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则标志寄存器中的零标志位ZF=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 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(9) 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若运算结果有溢出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则标志寄存器中 PF= l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。（   ）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(10)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8086系统的存储器引入了分段的概念，每个段必须为64K，段与段之间可以是独立的。(   )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3392" y="1268415"/>
            <a:ext cx="11161239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若运算结果为正，则标志寄存器中的SF＝1。 (  )</a:t>
            </a:r>
            <a:endParaRPr lang="en-US" altLang="zh-CN" dirty="0">
              <a:solidFill>
                <a:srgbClr val="00000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2)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 总线周期就是机器周期。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（ ）</a:t>
            </a:r>
            <a:endParaRPr lang="en-US" altLang="zh-CN" dirty="0">
              <a:solidFill>
                <a:srgbClr val="00000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3)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 8086CPU从内存中读取一个字必须用两个总线周期。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（  ）</a:t>
            </a:r>
            <a:endParaRPr lang="zh-CN" altLang="zh-CN" dirty="0">
              <a:solidFill>
                <a:srgbClr val="00000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4) 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最小方式下，主设备向8086发出HOLD总线请求信号，若8086微处理器响应，则输出HLDA信号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。（ ）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     </a:t>
            </a:r>
            <a:endParaRPr lang="zh-CN" altLang="zh-CN" dirty="0">
              <a:solidFill>
                <a:srgbClr val="00000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(15) 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指令周期是指CPU执行一条指令的时间。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2" charset="-122"/>
                <a:cs typeface="Times New Roman" panose="02020603050405020304" pitchFamily="18" charset="0"/>
              </a:rPr>
              <a:t>（ ）</a:t>
            </a:r>
            <a:endParaRPr lang="zh-CN" altLang="zh-CN" dirty="0">
              <a:solidFill>
                <a:srgbClr val="000000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    </a:t>
            </a:r>
            <a:endParaRPr lang="zh-CN" altLang="zh-CN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ts val="1200"/>
              </a:spcBef>
              <a:defRPr/>
            </a:pPr>
            <a:endParaRPr lang="zh-CN" altLang="zh-CN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defRPr/>
            </a:pPr>
            <a:endParaRPr lang="zh-CN" altLang="zh-CN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/>
          <p:nvPr>
            <p:custDataLst>
              <p:tags r:id="rId1"/>
            </p:custDataLst>
          </p:nvPr>
        </p:nvSpPr>
        <p:spPr>
          <a:xfrm>
            <a:off x="623392" y="1340493"/>
            <a:ext cx="11161240" cy="67095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简答题：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IBM PC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微机内存中某个单元的物理地址是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12345H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，试完成下列不同的逻辑地址表示：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1234H:___H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   （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 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____H:0345H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给定一个堆栈区，其地址为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1250H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0000H~ 1250H:0100H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(SP)=0052H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，问：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96240"/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①栈顶地址是什么？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96240"/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②栈底地址是什么？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96240"/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③在堆栈段寄存器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SS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中的段地址是什么？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96240"/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④若存入数据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1000H,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数据在栈中如何放置？（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SP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）＝？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50000"/>
              </a:spcBef>
            </a:pPr>
            <a:endParaRPr lang="zh-CN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/>
          <p:nvPr>
            <p:custDataLst>
              <p:tags r:id="rId1"/>
            </p:custDataLst>
          </p:nvPr>
        </p:nvSpPr>
        <p:spPr>
          <a:xfrm>
            <a:off x="623392" y="1196984"/>
            <a:ext cx="11233247" cy="527113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简答题：</a:t>
            </a:r>
            <a:endParaRPr lang="en-US" altLang="zh-CN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、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计算机主频为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8MHz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，每个机器周期平均含两个时钟周期，每条指令平均有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2.5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个机器周期，则该机器的平均指令执行速度为多少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MIPS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？</a:t>
            </a:r>
            <a:endParaRPr lang="en-US" altLang="zh-CN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、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8086CPU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由哪两部分组成？它们的主要功能是什么？</a:t>
            </a:r>
            <a:endParaRPr lang="zh-CN" altLang="zh-CN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5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、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在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8086/8088</a:t>
            </a:r>
            <a:r>
              <a:rPr lang="zh-CN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系统中，何为分时复用总线？其优点何在？试举例说明。</a:t>
            </a:r>
            <a:endParaRPr lang="en-US" altLang="zh-CN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endParaRPr lang="en-US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/>
            <a:r>
              <a:rPr lang="zh-CN" altLang="zh-CN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    </a:t>
            </a:r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algn="just" eaLnBrk="1" hangingPunct="1">
              <a:spcBef>
                <a:spcPct val="50000"/>
              </a:spcBef>
            </a:pPr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/>
            <a:endParaRPr lang="zh-CN" altLang="zh-CN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/>
          <p:nvPr>
            <p:custDataLst>
              <p:tags r:id="rId1"/>
            </p:custDataLst>
          </p:nvPr>
        </p:nvSpPr>
        <p:spPr>
          <a:xfrm>
            <a:off x="623392" y="1628467"/>
            <a:ext cx="11089232" cy="67403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简答题：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、</a:t>
            </a:r>
            <a:r>
              <a:rPr lang="zh-CN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状态标志位和控制标志位有何不同？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8086/8088</a:t>
            </a:r>
            <a:r>
              <a:rPr lang="zh-CN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的状态标志和控制标志位有哪些？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7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 8086/8088</a:t>
            </a:r>
            <a:r>
              <a:rPr lang="zh-CN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系统用的时钟发生器产生哪些信号？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8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、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 </a:t>
            </a:r>
            <a:r>
              <a:rPr lang="zh-CN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什么是地址锁存器？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8086/8088</a:t>
            </a:r>
            <a:r>
              <a:rPr lang="zh-CN" altLang="zh-CN" sz="28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系统中为什么要用地址锁存器？锁存的是什么信息？</a:t>
            </a:r>
            <a:endParaRPr lang="zh-CN" altLang="zh-CN" sz="28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endParaRPr lang="zh-CN" altLang="zh-CN" dirty="0">
              <a:latin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zh-CN" dirty="0">
              <a:latin typeface="Times New Roman" panose="02020603050405020304" pitchFamily="18" charset="0"/>
            </a:endParaRPr>
          </a:p>
          <a:p>
            <a:endParaRPr lang="zh-CN" altLang="zh-CN" dirty="0">
              <a:latin typeface="Times New Roman" panose="02020603050405020304" pitchFamily="18" charset="0"/>
            </a:endParaRPr>
          </a:p>
          <a:p>
            <a:endParaRPr lang="zh-CN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    </a:t>
            </a:r>
            <a:endParaRPr lang="zh-CN" altLang="zh-CN" dirty="0">
              <a:latin typeface="宋体" panose="02010600030101010101" pitchFamily="2" charset="-122"/>
            </a:endParaRPr>
          </a:p>
          <a:p>
            <a:pPr algn="just" eaLnBrk="1" hangingPunct="1">
              <a:spcBef>
                <a:spcPct val="50000"/>
              </a:spcBef>
            </a:pPr>
            <a:endParaRPr lang="zh-CN" altLang="zh-CN" dirty="0">
              <a:latin typeface="宋体" panose="02010600030101010101" pitchFamily="2" charset="-122"/>
            </a:endParaRPr>
          </a:p>
          <a:p>
            <a:pPr eaLnBrk="1" hangingPunct="1"/>
            <a:endParaRPr lang="zh-CN" altLang="zh-CN" dirty="0">
              <a:latin typeface="宋体" panose="0201060003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60648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第二章 习 题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/>
          <p:nvPr>
            <p:custDataLst>
              <p:tags r:id="rId1"/>
            </p:custDataLst>
          </p:nvPr>
        </p:nvSpPr>
        <p:spPr>
          <a:xfrm>
            <a:off x="0" y="1220107"/>
            <a:ext cx="61722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段的分配：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483" name="Text Box 3"/>
          <p:cNvSpPr txBox="1"/>
          <p:nvPr>
            <p:custDataLst>
              <p:tags r:id="rId2"/>
            </p:custDataLst>
          </p:nvPr>
        </p:nvSpPr>
        <p:spPr>
          <a:xfrm>
            <a:off x="3278830" y="2639152"/>
            <a:ext cx="1219200" cy="461665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 0150H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0484" name="Rectangle 4"/>
          <p:cNvSpPr/>
          <p:nvPr>
            <p:custDataLst>
              <p:tags r:id="rId3"/>
            </p:custDataLst>
          </p:nvPr>
        </p:nvSpPr>
        <p:spPr>
          <a:xfrm>
            <a:off x="3278830" y="3096344"/>
            <a:ext cx="1219200" cy="609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1CD0H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0485" name="Rectangle 5"/>
          <p:cNvSpPr/>
          <p:nvPr>
            <p:custDataLst>
              <p:tags r:id="rId4"/>
            </p:custDataLst>
          </p:nvPr>
        </p:nvSpPr>
        <p:spPr>
          <a:xfrm>
            <a:off x="3278830" y="3705944"/>
            <a:ext cx="1219200" cy="685800"/>
          </a:xfrm>
          <a:prstGeom prst="rect">
            <a:avLst/>
          </a:prstGeom>
          <a:solidFill>
            <a:srgbClr val="FF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4200H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0486" name="Rectangle 6"/>
          <p:cNvSpPr/>
          <p:nvPr>
            <p:custDataLst>
              <p:tags r:id="rId5"/>
            </p:custDataLst>
          </p:nvPr>
        </p:nvSpPr>
        <p:spPr>
          <a:xfrm>
            <a:off x="3278830" y="4391744"/>
            <a:ext cx="1219200" cy="685800"/>
          </a:xfrm>
          <a:prstGeom prst="rect">
            <a:avLst/>
          </a:prstGeom>
          <a:solidFill>
            <a:srgbClr val="CC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B000H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0487" name="Rectangle 7"/>
          <p:cNvSpPr/>
          <p:nvPr>
            <p:custDataLst>
              <p:tags r:id="rId6"/>
            </p:custDataLst>
          </p:nvPr>
        </p:nvSpPr>
        <p:spPr>
          <a:xfrm>
            <a:off x="6250630" y="2105744"/>
            <a:ext cx="1524000" cy="457200"/>
          </a:xfrm>
          <a:prstGeom prst="rect">
            <a:avLst/>
          </a:prstGeom>
          <a:solidFill>
            <a:srgbClr val="0C03C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zh-CN" sz="2400" dirty="0">
              <a:solidFill>
                <a:srgbClr val="0C03C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8" name="Rectangle 8"/>
          <p:cNvSpPr/>
          <p:nvPr>
            <p:custDataLst>
              <p:tags r:id="rId7"/>
            </p:custDataLst>
          </p:nvPr>
        </p:nvSpPr>
        <p:spPr>
          <a:xfrm>
            <a:off x="6250630" y="2562944"/>
            <a:ext cx="1524000" cy="762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64K</a:t>
            </a:r>
            <a:r>
              <a:rPr lang="zh-CN" altLang="en-US" sz="2400" dirty="0">
                <a:latin typeface="Times New Roman" panose="02020603050405020304" pitchFamily="18" charset="0"/>
              </a:rPr>
              <a:t>代码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0489" name="Rectangle 9"/>
          <p:cNvSpPr/>
          <p:nvPr>
            <p:custDataLst>
              <p:tags r:id="rId8"/>
            </p:custDataLst>
          </p:nvPr>
        </p:nvSpPr>
        <p:spPr>
          <a:xfrm>
            <a:off x="6250630" y="3324944"/>
            <a:ext cx="1524000" cy="381000"/>
          </a:xfrm>
          <a:prstGeom prst="rect">
            <a:avLst/>
          </a:prstGeom>
          <a:solidFill>
            <a:srgbClr val="0C03C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490" name="Rectangle 10"/>
          <p:cNvSpPr/>
          <p:nvPr>
            <p:custDataLst>
              <p:tags r:id="rId9"/>
            </p:custDataLst>
          </p:nvPr>
        </p:nvSpPr>
        <p:spPr>
          <a:xfrm>
            <a:off x="6250630" y="3705944"/>
            <a:ext cx="1524000" cy="609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64K</a:t>
            </a:r>
            <a:r>
              <a:rPr lang="zh-CN" altLang="en-US" sz="2400" dirty="0">
                <a:latin typeface="Times New Roman" panose="02020603050405020304" pitchFamily="18" charset="0"/>
              </a:rPr>
              <a:t>堆栈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0491" name="Rectangle 11"/>
          <p:cNvSpPr/>
          <p:nvPr>
            <p:custDataLst>
              <p:tags r:id="rId10"/>
            </p:custDataLst>
          </p:nvPr>
        </p:nvSpPr>
        <p:spPr>
          <a:xfrm>
            <a:off x="6250630" y="4315544"/>
            <a:ext cx="1524000" cy="457200"/>
          </a:xfrm>
          <a:prstGeom prst="rect">
            <a:avLst/>
          </a:prstGeom>
          <a:solidFill>
            <a:srgbClr val="0C03C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492" name="Rectangle 12"/>
          <p:cNvSpPr/>
          <p:nvPr>
            <p:custDataLst>
              <p:tags r:id="rId11"/>
            </p:custDataLst>
          </p:nvPr>
        </p:nvSpPr>
        <p:spPr>
          <a:xfrm>
            <a:off x="6250630" y="4696544"/>
            <a:ext cx="1524000" cy="609600"/>
          </a:xfrm>
          <a:prstGeom prst="rect">
            <a:avLst/>
          </a:prstGeom>
          <a:solidFill>
            <a:srgbClr val="FF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64K</a:t>
            </a:r>
            <a:r>
              <a:rPr lang="zh-CN" altLang="en-US" sz="2400" dirty="0">
                <a:latin typeface="Times New Roman" panose="02020603050405020304" pitchFamily="18" charset="0"/>
              </a:rPr>
              <a:t>数据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0493" name="Rectangle 13"/>
          <p:cNvSpPr/>
          <p:nvPr>
            <p:custDataLst>
              <p:tags r:id="rId12"/>
            </p:custDataLst>
          </p:nvPr>
        </p:nvSpPr>
        <p:spPr>
          <a:xfrm>
            <a:off x="6250630" y="5306144"/>
            <a:ext cx="1524000" cy="457200"/>
          </a:xfrm>
          <a:prstGeom prst="rect">
            <a:avLst/>
          </a:prstGeom>
          <a:solidFill>
            <a:srgbClr val="0C03C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494" name="Rectangle 14"/>
          <p:cNvSpPr/>
          <p:nvPr>
            <p:custDataLst>
              <p:tags r:id="rId13"/>
            </p:custDataLst>
          </p:nvPr>
        </p:nvSpPr>
        <p:spPr>
          <a:xfrm>
            <a:off x="6250630" y="5763344"/>
            <a:ext cx="1524000" cy="762000"/>
          </a:xfrm>
          <a:prstGeom prst="rect">
            <a:avLst/>
          </a:prstGeom>
          <a:solidFill>
            <a:srgbClr val="CC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64K</a:t>
            </a:r>
            <a:r>
              <a:rPr lang="zh-CN" altLang="en-US" sz="2400" dirty="0">
                <a:latin typeface="Times New Roman" panose="02020603050405020304" pitchFamily="18" charset="0"/>
              </a:rPr>
              <a:t>附加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0495" name="Line 15"/>
          <p:cNvSpPr/>
          <p:nvPr>
            <p:custDataLst>
              <p:tags r:id="rId14"/>
            </p:custDataLst>
          </p:nvPr>
        </p:nvSpPr>
        <p:spPr>
          <a:xfrm>
            <a:off x="4498030" y="2791544"/>
            <a:ext cx="17526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6" name="Line 16"/>
          <p:cNvSpPr/>
          <p:nvPr>
            <p:custDataLst>
              <p:tags r:id="rId15"/>
            </p:custDataLst>
          </p:nvPr>
        </p:nvSpPr>
        <p:spPr>
          <a:xfrm>
            <a:off x="4498030" y="3401146"/>
            <a:ext cx="17526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7" name="Line 17"/>
          <p:cNvSpPr/>
          <p:nvPr>
            <p:custDataLst>
              <p:tags r:id="rId16"/>
            </p:custDataLst>
          </p:nvPr>
        </p:nvSpPr>
        <p:spPr>
          <a:xfrm>
            <a:off x="4498030" y="4010746"/>
            <a:ext cx="17526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8" name="Line 18"/>
          <p:cNvSpPr/>
          <p:nvPr>
            <p:custDataLst>
              <p:tags r:id="rId17"/>
            </p:custDataLst>
          </p:nvPr>
        </p:nvSpPr>
        <p:spPr>
          <a:xfrm>
            <a:off x="4498031" y="4848944"/>
            <a:ext cx="18288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9" name="Text Box 19"/>
          <p:cNvSpPr txBox="1"/>
          <p:nvPr>
            <p:custDataLst>
              <p:tags r:id="rId18"/>
            </p:custDataLst>
          </p:nvPr>
        </p:nvSpPr>
        <p:spPr>
          <a:xfrm>
            <a:off x="2509047" y="2580083"/>
            <a:ext cx="683200" cy="2877711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+mj-ea"/>
                <a:ea typeface="+mj-ea"/>
              </a:rPr>
              <a:t>CS</a:t>
            </a:r>
            <a:endParaRPr lang="en-US" altLang="zh-CN" sz="2800" b="1" dirty="0">
              <a:latin typeface="+mj-ea"/>
              <a:ea typeface="+mj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+mj-ea"/>
                <a:ea typeface="+mj-ea"/>
              </a:rPr>
              <a:t>SS</a:t>
            </a:r>
            <a:endParaRPr lang="en-US" altLang="zh-CN" sz="2800" b="1" dirty="0">
              <a:latin typeface="+mj-ea"/>
              <a:ea typeface="+mj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+mj-ea"/>
                <a:ea typeface="+mj-ea"/>
              </a:rPr>
              <a:t>DS</a:t>
            </a:r>
            <a:endParaRPr lang="en-US" altLang="zh-CN" sz="2800" b="1" dirty="0">
              <a:latin typeface="+mj-ea"/>
              <a:ea typeface="+mj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+mj-ea"/>
                <a:ea typeface="+mj-ea"/>
              </a:rPr>
              <a:t>ES</a:t>
            </a:r>
            <a:endParaRPr lang="en-US" altLang="zh-CN" sz="2800" b="1" dirty="0">
              <a:latin typeface="+mj-ea"/>
              <a:ea typeface="+mj-ea"/>
            </a:endParaRPr>
          </a:p>
          <a:p>
            <a:pPr algn="ctr">
              <a:spcBef>
                <a:spcPct val="50000"/>
              </a:spcBef>
            </a:pP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20500" name="Text Box 20"/>
          <p:cNvSpPr txBox="1"/>
          <p:nvPr>
            <p:custDataLst>
              <p:tags r:id="rId19"/>
            </p:custDataLst>
          </p:nvPr>
        </p:nvSpPr>
        <p:spPr>
          <a:xfrm>
            <a:off x="7927032" y="2562953"/>
            <a:ext cx="2057400" cy="646331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0150:0000H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0150:FFFFH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09601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8086的内部结构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400" y="1556792"/>
            <a:ext cx="9354561" cy="3168650"/>
          </a:xfrm>
          <a:noFill/>
          <a:ln>
            <a:noFill/>
          </a:ln>
        </p:spPr>
        <p:txBody>
          <a:bodyPr/>
          <a:lstStyle/>
          <a:p>
            <a:pPr eaLnBrk="1" hangingPunct="1">
              <a:buNone/>
            </a:pPr>
            <a:r>
              <a:rPr lang="zh-CN" altLang="en-US" sz="3600" dirty="0">
                <a:solidFill>
                  <a:srgbClr val="0000FF"/>
                </a:solidFill>
              </a:rPr>
              <a:t>例：</a:t>
            </a:r>
            <a:r>
              <a:rPr lang="zh-CN" altLang="en-US" sz="3600" dirty="0"/>
              <a:t>逻辑地址</a:t>
            </a:r>
            <a:r>
              <a:rPr lang="en-US" altLang="zh-CN" sz="3600" dirty="0">
                <a:solidFill>
                  <a:srgbClr val="FFC000"/>
                </a:solidFill>
              </a:rPr>
              <a:t>1000H : 501AH</a:t>
            </a:r>
            <a:r>
              <a:rPr lang="zh-CN" altLang="en-US" sz="3600" dirty="0"/>
              <a:t>对应的物理地址</a:t>
            </a:r>
            <a:endParaRPr lang="zh-CN" altLang="en-US" sz="3600" dirty="0"/>
          </a:p>
          <a:p>
            <a:pPr eaLnBrk="1" hangingPunct="1">
              <a:buNone/>
            </a:pPr>
            <a:r>
              <a:rPr lang="zh-CN" altLang="en-US" sz="3600" dirty="0"/>
              <a:t>         </a:t>
            </a:r>
            <a:r>
              <a:rPr lang="en-US" altLang="zh-CN" sz="3600" dirty="0"/>
              <a:t>1 0 0 0 </a:t>
            </a:r>
            <a:r>
              <a:rPr lang="en-US" altLang="zh-CN" sz="3600" dirty="0">
                <a:solidFill>
                  <a:srgbClr val="C00000"/>
                </a:solidFill>
              </a:rPr>
              <a:t>0</a:t>
            </a:r>
            <a:endParaRPr lang="en-US" altLang="zh-CN" sz="3600" dirty="0">
              <a:solidFill>
                <a:srgbClr val="C00000"/>
              </a:solidFill>
            </a:endParaRPr>
          </a:p>
          <a:p>
            <a:pPr eaLnBrk="1" hangingPunct="1">
              <a:buNone/>
            </a:pPr>
            <a:r>
              <a:rPr lang="en-US" altLang="zh-CN" sz="3600" dirty="0"/>
              <a:t>      </a:t>
            </a:r>
            <a:r>
              <a:rPr lang="en-US" altLang="zh-CN" sz="3600" u="sng" dirty="0"/>
              <a:t>+   </a:t>
            </a:r>
            <a:r>
              <a:rPr lang="en-US" altLang="zh-CN" sz="3600" u="sng" dirty="0" smtClean="0"/>
              <a:t>5 </a:t>
            </a:r>
            <a:r>
              <a:rPr lang="en-US" altLang="zh-CN" sz="3600" u="sng" dirty="0"/>
              <a:t>0 1 A</a:t>
            </a:r>
            <a:endParaRPr lang="en-US" altLang="zh-CN" sz="3600" u="sng" dirty="0"/>
          </a:p>
          <a:p>
            <a:pPr eaLnBrk="1" hangingPunct="1">
              <a:buNone/>
            </a:pPr>
            <a:r>
              <a:rPr lang="en-US" altLang="zh-CN" sz="3600" dirty="0">
                <a:solidFill>
                  <a:srgbClr val="0000FF"/>
                </a:solidFill>
              </a:rPr>
              <a:t>         </a:t>
            </a:r>
            <a:r>
              <a:rPr lang="en-US" altLang="zh-CN" sz="3600" dirty="0">
                <a:solidFill>
                  <a:srgbClr val="7030A0"/>
                </a:solidFill>
              </a:rPr>
              <a:t>1 5 0 1 A </a:t>
            </a:r>
            <a:endParaRPr lang="en-US" altLang="zh-CN" sz="3600" dirty="0">
              <a:solidFill>
                <a:srgbClr val="7030A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 题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507" name="Oval 3"/>
          <p:cNvSpPr/>
          <p:nvPr>
            <p:custDataLst>
              <p:tags r:id="rId2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9416" y="1700530"/>
            <a:ext cx="10801200" cy="3168650"/>
          </a:xfrm>
          <a:noFill/>
          <a:ln>
            <a:noFill/>
          </a:ln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zh-CN" altLang="en-US" sz="2800" dirty="0">
                <a:solidFill>
                  <a:srgbClr val="0000FF"/>
                </a:solidFill>
                <a:sym typeface="+mn-ea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2</a:t>
            </a:r>
            <a:r>
              <a:rPr lang="en-US" altLang="zh-CN" sz="2800" dirty="0"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CS=2000H</a:t>
            </a:r>
            <a:r>
              <a:rPr lang="zh-CN" altLang="en-US" sz="2800" dirty="0">
                <a:sym typeface="+mn-ea"/>
              </a:rPr>
              <a:t>，最大寻址空间可达多少</a:t>
            </a:r>
            <a:r>
              <a:rPr lang="en-US" altLang="zh-CN" sz="2800" dirty="0">
                <a:sym typeface="+mn-ea"/>
              </a:rPr>
              <a:t>? </a:t>
            </a:r>
            <a:r>
              <a:rPr lang="zh-CN" altLang="en-US" sz="2800" dirty="0" smtClean="0">
                <a:sym typeface="+mn-ea"/>
              </a:rPr>
              <a:t>物理地址范围是多少？</a:t>
            </a:r>
            <a:endParaRPr lang="en-US" altLang="zh-CN" sz="2800" dirty="0"/>
          </a:p>
          <a:p>
            <a:pPr eaLnBrk="1" hangingPunct="1">
              <a:buNone/>
            </a:pPr>
            <a:r>
              <a:rPr lang="en-US" altLang="zh-CN" sz="2800" dirty="0">
                <a:sym typeface="+mn-ea"/>
              </a:rPr>
              <a:t>      </a:t>
            </a:r>
            <a:r>
              <a:rPr lang="en-US" altLang="zh-CN" sz="2800" dirty="0">
                <a:solidFill>
                  <a:srgbClr val="C00000"/>
                </a:solidFill>
                <a:sym typeface="+mn-ea"/>
              </a:rPr>
              <a:t>CS</a:t>
            </a:r>
            <a:r>
              <a:rPr lang="zh-CN" altLang="en-US" sz="2800" dirty="0">
                <a:solidFill>
                  <a:srgbClr val="C00000"/>
                </a:solidFill>
                <a:sym typeface="+mn-ea"/>
              </a:rPr>
              <a:t>左移四位</a:t>
            </a:r>
            <a:r>
              <a:rPr lang="zh-CN" altLang="en-US" sz="2800" dirty="0">
                <a:sym typeface="+mn-ea"/>
              </a:rPr>
              <a:t>：</a:t>
            </a:r>
            <a:r>
              <a:rPr lang="en-US" altLang="zh-CN" sz="2800" dirty="0">
                <a:sym typeface="+mn-ea"/>
              </a:rPr>
              <a:t>2000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0H</a:t>
            </a:r>
            <a:endParaRPr lang="en-US" altLang="zh-CN" sz="2800" dirty="0"/>
          </a:p>
          <a:p>
            <a:pPr eaLnBrk="1" hangingPunct="1">
              <a:buNone/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smtClean="0">
                <a:sym typeface="+mn-ea"/>
              </a:rPr>
              <a:t>  </a:t>
            </a:r>
            <a:r>
              <a:rPr lang="en-US" altLang="zh-CN" sz="2800" dirty="0">
                <a:sym typeface="+mn-ea"/>
              </a:rPr>
              <a:t>IP</a:t>
            </a:r>
            <a:r>
              <a:rPr lang="zh-CN" altLang="en-US" sz="2800" dirty="0">
                <a:sym typeface="+mn-ea"/>
              </a:rPr>
              <a:t>的内容：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0 0 0 0~FFFF H</a:t>
            </a:r>
            <a:endParaRPr lang="en-US" altLang="zh-CN" sz="2800" dirty="0"/>
          </a:p>
          <a:p>
            <a:pPr eaLnBrk="1" hangingPunct="1">
              <a:buNone/>
            </a:pPr>
            <a:r>
              <a:rPr lang="en-US" altLang="zh-CN" sz="2800" dirty="0">
                <a:sym typeface="+mn-ea"/>
              </a:rPr>
              <a:t>                </a:t>
            </a:r>
            <a:r>
              <a:rPr lang="en-US" altLang="zh-CN" sz="2800" dirty="0" smtClean="0">
                <a:sym typeface="+mn-ea"/>
              </a:rPr>
              <a:t> 2 </a:t>
            </a:r>
            <a:r>
              <a:rPr lang="en-US" altLang="zh-CN" sz="2800" dirty="0">
                <a:sym typeface="+mn-ea"/>
              </a:rPr>
              <a:t>0 0 0 0                    2 0 0 0 0</a:t>
            </a:r>
            <a:endParaRPr lang="en-US" altLang="zh-CN" sz="2800" dirty="0"/>
          </a:p>
          <a:p>
            <a:pPr eaLnBrk="1" hangingPunct="1">
              <a:buNone/>
            </a:pPr>
            <a:r>
              <a:rPr lang="en-US" altLang="zh-CN" sz="2800" dirty="0">
                <a:sym typeface="+mn-ea"/>
              </a:rPr>
              <a:t>         </a:t>
            </a:r>
            <a:r>
              <a:rPr lang="en-US" altLang="zh-CN" sz="2800" u="sng" dirty="0">
                <a:sym typeface="+mn-ea"/>
              </a:rPr>
              <a:t>+        0 0 0 0</a:t>
            </a:r>
            <a:r>
              <a:rPr lang="en-US" altLang="zh-CN" sz="2800" dirty="0">
                <a:sym typeface="+mn-ea"/>
              </a:rPr>
              <a:t>           </a:t>
            </a:r>
            <a:r>
              <a:rPr lang="en-US" altLang="zh-CN" sz="2800" u="sng" dirty="0">
                <a:sym typeface="+mn-ea"/>
              </a:rPr>
              <a:t>+        </a:t>
            </a:r>
            <a:r>
              <a:rPr lang="en-US" altLang="zh-CN" sz="2800" u="sng" dirty="0" smtClean="0">
                <a:sym typeface="+mn-ea"/>
              </a:rPr>
              <a:t>   F </a:t>
            </a:r>
            <a:r>
              <a:rPr lang="en-US" altLang="zh-CN" sz="2800" u="sng" dirty="0">
                <a:sym typeface="+mn-ea"/>
              </a:rPr>
              <a:t>F F F</a:t>
            </a:r>
            <a:endParaRPr lang="en-US" altLang="zh-CN" sz="2800" u="sng" dirty="0"/>
          </a:p>
          <a:p>
            <a:pPr eaLnBrk="1" hangingPunct="1">
              <a:buNone/>
            </a:pPr>
            <a:r>
              <a:rPr lang="en-US" altLang="zh-CN" sz="2800" dirty="0">
                <a:sym typeface="+mn-ea"/>
              </a:rPr>
              <a:t>                2 0 0 0 0                  </a:t>
            </a:r>
            <a:r>
              <a:rPr lang="en-US" altLang="zh-CN" sz="2800" dirty="0" smtClean="0">
                <a:sym typeface="+mn-ea"/>
              </a:rPr>
              <a:t>    </a:t>
            </a:r>
            <a:r>
              <a:rPr lang="en-US" altLang="zh-CN" sz="2800" dirty="0">
                <a:sym typeface="+mn-ea"/>
              </a:rPr>
              <a:t>2 F F F F</a:t>
            </a:r>
            <a:endParaRPr lang="en-US" altLang="zh-CN" sz="2800" dirty="0"/>
          </a:p>
          <a:p>
            <a:pPr eaLnBrk="1" hangingPunct="1">
              <a:buNone/>
            </a:pPr>
            <a:endParaRPr lang="en-US" altLang="zh-CN" sz="2800" dirty="0"/>
          </a:p>
          <a:p>
            <a:pPr eaLnBrk="1" hangingPunct="1">
              <a:buNone/>
            </a:pPr>
            <a:r>
              <a:rPr lang="zh-CN" altLang="en-US" sz="2800" dirty="0" smtClean="0">
                <a:solidFill>
                  <a:srgbClr val="0000FF"/>
                </a:solidFill>
                <a:sym typeface="+mn-ea"/>
              </a:rPr>
              <a:t>     物理</a:t>
            </a:r>
            <a:r>
              <a:rPr lang="zh-CN" altLang="en-US" sz="2800" dirty="0">
                <a:solidFill>
                  <a:srgbClr val="0000FF"/>
                </a:solidFill>
                <a:sym typeface="+mn-ea"/>
              </a:rPr>
              <a:t>地址：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2 0 0 0 0 H~2 F F F F H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eaLnBrk="1" hangingPunct="1">
              <a:buNone/>
            </a:pPr>
            <a:r>
              <a:rPr lang="en-US" altLang="zh-CN" sz="2800" dirty="0">
                <a:sym typeface="+mn-ea"/>
              </a:rPr>
              <a:t>                          </a:t>
            </a:r>
            <a:r>
              <a:rPr lang="en-US" altLang="zh-CN" sz="2800" dirty="0">
                <a:solidFill>
                  <a:srgbClr val="C00000"/>
                </a:solidFill>
                <a:sym typeface="+mn-ea"/>
              </a:rPr>
              <a:t>64K</a:t>
            </a:r>
            <a:endParaRPr lang="en-US" altLang="zh-CN" sz="2800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21507" name="Oval 3"/>
          <p:cNvSpPr/>
          <p:nvPr>
            <p:custDataLst>
              <p:tags r:id="rId2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23392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 题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18537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逻辑地址的来源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54" name="Rectangle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00200" y="274645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400" dirty="0"/>
          </a:p>
        </p:txBody>
      </p:sp>
      <p:graphicFrame>
        <p:nvGraphicFramePr>
          <p:cNvPr id="236547" name="Group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063115" y="1917065"/>
          <a:ext cx="8229600" cy="3627398"/>
        </p:xfrm>
        <a:graphic>
          <a:graphicData uri="http://schemas.openxmlformats.org/drawingml/2006/table">
            <a:tbl>
              <a:tblPr/>
              <a:tblGrid>
                <a:gridCol w="2170113"/>
                <a:gridCol w="2016125"/>
                <a:gridCol w="2305050"/>
                <a:gridCol w="1738312"/>
              </a:tblGrid>
              <a:tr h="51816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操作类型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隐含段地址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替换段地址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偏移地址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取指令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CS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IP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堆栈操作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SP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间接寻址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CS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DS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ES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有效地址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存取变量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DS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CS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ES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有效地址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源字符串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DS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CS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ES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SI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目标字符串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ES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DI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97" name="Text Box 45"/>
          <p:cNvSpPr txBox="1"/>
          <p:nvPr>
            <p:custDataLst>
              <p:tags r:id="rId4"/>
            </p:custDataLst>
          </p:nvPr>
        </p:nvSpPr>
        <p:spPr>
          <a:xfrm>
            <a:off x="4151784" y="1324831"/>
            <a:ext cx="3743325" cy="4616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表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2-1  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逻辑地址来源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88098" y="1340768"/>
            <a:ext cx="11096534" cy="3168650"/>
          </a:xfrm>
          <a:noFill/>
          <a:ln>
            <a:noFill/>
          </a:ln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总线接口部件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BIU</a:t>
            </a:r>
            <a:r>
              <a:rPr lang="zh-CN" altLang="en-US" sz="2400" dirty="0">
                <a:sym typeface="+mn-ea"/>
              </a:rPr>
              <a:t>根据当前的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CS</a:t>
            </a:r>
            <a:r>
              <a:rPr lang="zh-CN" altLang="en-US" sz="2400" dirty="0">
                <a:sym typeface="+mn-ea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IP</a:t>
            </a:r>
            <a:r>
              <a:rPr lang="zh-CN" altLang="en-US" sz="2400" dirty="0">
                <a:sym typeface="+mn-ea"/>
              </a:rPr>
              <a:t>的值，形成</a:t>
            </a:r>
            <a:r>
              <a:rPr lang="en-US" altLang="zh-CN" sz="2400" dirty="0">
                <a:sym typeface="+mn-ea"/>
              </a:rPr>
              <a:t>20</a:t>
            </a:r>
            <a:r>
              <a:rPr lang="zh-CN" altLang="en-US" sz="2400" dirty="0">
                <a:sym typeface="+mn-ea"/>
              </a:rPr>
              <a:t>位物理地址，从其指定的存储单元取指令代码，放在指令队列中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指令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指针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IP</a:t>
            </a:r>
            <a:r>
              <a:rPr lang="zh-CN" altLang="en-US" sz="2400" dirty="0">
                <a:sym typeface="+mn-ea"/>
              </a:rPr>
              <a:t>的值由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BIU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自动修改</a:t>
            </a:r>
            <a:r>
              <a:rPr lang="zh-CN" altLang="en-US" sz="2400" dirty="0">
                <a:sym typeface="+mn-ea"/>
              </a:rPr>
              <a:t>，始终等于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下一条指令</a:t>
            </a:r>
            <a:r>
              <a:rPr lang="zh-CN" altLang="en-US" sz="2400" dirty="0">
                <a:sym typeface="+mn-ea"/>
              </a:rPr>
              <a:t>在现行代码段的偏移地址；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执行部件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EU</a:t>
            </a:r>
            <a:r>
              <a:rPr lang="zh-CN" altLang="en-US" sz="2400" dirty="0">
                <a:sym typeface="+mn-ea"/>
              </a:rPr>
              <a:t>从指令队列取指令码，进行指令译码和执行指令，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取指令与执行指令可同时进行</a:t>
            </a:r>
            <a:r>
              <a:rPr lang="zh-CN" altLang="en-US" sz="2400" dirty="0">
                <a:sym typeface="+mn-ea"/>
              </a:rPr>
              <a:t>；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当指令队列中有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个或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个字节以上空余</a:t>
            </a:r>
            <a:r>
              <a:rPr lang="zh-CN" altLang="en-US" sz="2400" dirty="0">
                <a:sym typeface="+mn-ea"/>
              </a:rPr>
              <a:t>时，</a:t>
            </a:r>
            <a:r>
              <a:rPr lang="en-US" altLang="zh-CN" sz="2400" dirty="0">
                <a:sym typeface="+mn-ea"/>
              </a:rPr>
              <a:t>BIU</a:t>
            </a:r>
            <a:r>
              <a:rPr lang="zh-CN" altLang="en-US" sz="2400" dirty="0">
                <a:sym typeface="+mn-ea"/>
              </a:rPr>
              <a:t>自动将指令取到队列中。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指令队列已满，</a:t>
            </a:r>
            <a:r>
              <a:rPr lang="en-US" altLang="zh-CN" sz="2400" dirty="0">
                <a:sym typeface="+mn-ea"/>
              </a:rPr>
              <a:t>BIU</a:t>
            </a:r>
            <a:r>
              <a:rPr lang="zh-CN" altLang="en-US" sz="2400" dirty="0">
                <a:sym typeface="+mn-ea"/>
              </a:rPr>
              <a:t>与</a:t>
            </a:r>
            <a:r>
              <a:rPr lang="en-US" altLang="zh-CN" sz="2400" dirty="0">
                <a:sym typeface="+mn-ea"/>
              </a:rPr>
              <a:t>EU</a:t>
            </a:r>
            <a:r>
              <a:rPr lang="zh-CN" altLang="en-US" sz="2400" dirty="0">
                <a:sym typeface="+mn-ea"/>
              </a:rPr>
              <a:t>又无总线请求时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总线接口部件进入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空闲状态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执行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转移指令、调用指令、返回指令</a:t>
            </a:r>
            <a:r>
              <a:rPr lang="zh-CN" altLang="en-US" sz="2400" dirty="0">
                <a:sym typeface="+mn-ea"/>
              </a:rPr>
              <a:t>时，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BIU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自动清除指令</a:t>
            </a:r>
            <a:r>
              <a:rPr lang="zh-CN" altLang="en-US" sz="2400" dirty="0" smtClean="0">
                <a:solidFill>
                  <a:srgbClr val="0000FF"/>
                </a:solidFill>
                <a:sym typeface="+mn-ea"/>
              </a:rPr>
              <a:t>队列</a:t>
            </a:r>
            <a:r>
              <a:rPr lang="zh-CN" altLang="en-US" sz="2400" dirty="0">
                <a:sym typeface="+mn-ea"/>
              </a:rPr>
              <a:t>，然后从新地址取指令，并立即送给</a:t>
            </a:r>
            <a:r>
              <a:rPr lang="en-US" altLang="zh-CN" sz="2400" dirty="0">
                <a:sym typeface="+mn-ea"/>
              </a:rPr>
              <a:t>EU</a:t>
            </a:r>
            <a:r>
              <a:rPr lang="zh-CN" altLang="en-US" sz="2400" dirty="0">
                <a:sym typeface="+mn-ea"/>
              </a:rPr>
              <a:t>，然后再从新单元</a:t>
            </a:r>
            <a:r>
              <a:rPr lang="zh-CN" altLang="en-US" sz="2400" dirty="0" smtClean="0">
                <a:sym typeface="+mn-ea"/>
              </a:rPr>
              <a:t>开始</a:t>
            </a:r>
            <a:r>
              <a:rPr lang="zh-CN" altLang="en-US" sz="2400" dirty="0">
                <a:sym typeface="+mn-ea"/>
              </a:rPr>
              <a:t>，</a:t>
            </a:r>
            <a:r>
              <a:rPr lang="zh-CN" altLang="en-US" sz="2400" dirty="0">
                <a:sym typeface="+mn-ea"/>
              </a:rPr>
              <a:t>重新填满队列</a:t>
            </a:r>
            <a:endParaRPr lang="zh-CN" altLang="en-US" sz="240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kumimoji="1" lang="zh-CN" altLang="en-US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507" name="Oval 3"/>
          <p:cNvSpPr/>
          <p:nvPr>
            <p:custDataLst>
              <p:tags r:id="rId2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5602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9496" y="1196752"/>
            <a:ext cx="9073312" cy="548022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700808"/>
            <a:ext cx="9066212" cy="35911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 8086 CPU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2-4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系统配置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</a:t>
            </a:r>
            <a:endParaRPr lang="zh-CN" altLang="en-US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8086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6626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24744"/>
            <a:ext cx="9289032" cy="550491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7650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96752"/>
            <a:ext cx="9286404" cy="55450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8674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96752"/>
            <a:ext cx="9266012" cy="54730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9698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9107" y="1124744"/>
            <a:ext cx="9263868" cy="54723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0722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4"/>
            <a:ext cx="9389325" cy="5616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1746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1464" y="1124744"/>
            <a:ext cx="9433048" cy="56063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2770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3472" y="1124744"/>
            <a:ext cx="9320850" cy="55446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3794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3471" y="1124744"/>
            <a:ext cx="9508059" cy="56166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4818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24744"/>
            <a:ext cx="9323609" cy="55446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5842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4"/>
            <a:ext cx="9266614" cy="5478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628800"/>
            <a:ext cx="9066212" cy="359117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Arrows1" pitchFamily="34" charset="2"/>
              </a:rPr>
              <a:t>通过对本章的学习，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应该能够达到下列要求：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67995" eaLnBrk="1" hangingPunct="1">
              <a:lnSpc>
                <a:spcPct val="130000"/>
              </a:lnSpc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掌握8086的编程结构</a:t>
            </a:r>
            <a:endParaRPr lang="zh-CN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67995" eaLnBrk="1" hangingPunct="1">
              <a:lnSpc>
                <a:spcPct val="130000"/>
              </a:lnSpc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说明8086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的工作特点</a:t>
            </a:r>
            <a:endParaRPr lang="zh-CN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67995" eaLnBrk="1" hangingPunct="1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了解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8086CPU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的引线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67995" eaLnBrk="1" hangingPunct="1">
              <a:lnSpc>
                <a:spcPct val="13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分析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8086CPU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基本总线周期时序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88640"/>
            <a:ext cx="9066212" cy="792162"/>
          </a:xfrm>
        </p:spPr>
        <p:txBody>
          <a:bodyPr/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 习 目 的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6866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4"/>
            <a:ext cx="9361040" cy="55668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7890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73381" y="1196752"/>
            <a:ext cx="9217084" cy="5470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9938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3"/>
            <a:ext cx="9505056" cy="56246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0962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3"/>
            <a:ext cx="9433048" cy="562099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1986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1464" y="1124744"/>
            <a:ext cx="9535204" cy="57332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3010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1464" y="1124744"/>
            <a:ext cx="9532142" cy="57332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4034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1464" y="1124744"/>
            <a:ext cx="9433048" cy="564191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5058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4"/>
            <a:ext cx="9352974" cy="5597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6082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3472" y="1196752"/>
            <a:ext cx="9246033" cy="54726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7106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9496" y="1124744"/>
            <a:ext cx="9357924" cy="5616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926232"/>
            <a:ext cx="9066212" cy="493417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zh-CN" kern="1200" noProof="0" dirty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+mn-ea"/>
                <a:sym typeface="+mn-ea"/>
              </a:rPr>
              <a:t>8086CPU</a:t>
            </a:r>
            <a:r>
              <a:rPr kumimoji="1" lang="zh-CN" altLang="en-US" kern="1200" noProof="0" dirty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+mn-ea"/>
                <a:sym typeface="+mn-ea"/>
              </a:rPr>
              <a:t>的</a:t>
            </a:r>
            <a:r>
              <a:rPr kumimoji="1" lang="zh-CN" altLang="zh-CN" kern="1200" noProof="0" dirty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+mn-ea"/>
                <a:sym typeface="+mn-ea"/>
              </a:rPr>
              <a:t>编程结构，</a:t>
            </a:r>
            <a:r>
              <a:rPr kumimoji="1" lang="zh-CN" altLang="en-US" kern="1200" noProof="0" dirty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+mn-ea"/>
                <a:sym typeface="+mn-ea"/>
              </a:rPr>
              <a:t>总线接口单元和执行单元的动作管理</a:t>
            </a:r>
            <a:endParaRPr kumimoji="1" lang="zh-CN" altLang="en-US" kern="12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8086CPU</a:t>
            </a:r>
            <a:r>
              <a:rPr kumimoji="1"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的引线</a:t>
            </a:r>
            <a:endParaRPr kumimoji="1" lang="zh-CN" altLang="en-US" kern="12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8086CPU</a:t>
            </a:r>
            <a:r>
              <a:rPr kumimoji="1"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基本总线周期各个</a:t>
            </a:r>
            <a:r>
              <a:rPr kumimoji="1"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T</a:t>
            </a:r>
            <a:r>
              <a:rPr kumimoji="1"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状态的作用</a:t>
            </a:r>
            <a:endParaRPr kumimoji="1" lang="zh-CN" altLang="en-US" kern="12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存储器与</a:t>
            </a:r>
            <a:r>
              <a:rPr kumimoji="1"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I/O</a:t>
            </a:r>
            <a:r>
              <a:rPr kumimoji="1"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接口的读写时序</a:t>
            </a:r>
            <a:endParaRPr kumimoji="1" lang="zh-CN" altLang="en-US" kern="12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  <a:p>
            <a:pPr marL="0">
              <a:lnSpc>
                <a:spcPct val="100000"/>
              </a:lnSpc>
              <a:spcBef>
                <a:spcPct val="20000"/>
              </a:spcBef>
              <a:buClrTx/>
              <a:buSzTx/>
              <a:buNone/>
            </a:pPr>
            <a:r>
              <a:rPr lang="en-US" altLang="zh-CN" sz="4000" dirty="0" err="1">
                <a:solidFill>
                  <a:srgbClr val="0000FF"/>
                </a:solidFill>
                <a:cs typeface="+mj-cs"/>
                <a:sym typeface="+mn-ea"/>
              </a:rPr>
              <a:t>难点</a:t>
            </a:r>
            <a:endParaRPr lang="en-US" altLang="zh-CN" sz="4000" dirty="0">
              <a:solidFill>
                <a:srgbClr val="0000FF"/>
              </a:solidFill>
              <a:cs typeface="+mj-cs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8086</a:t>
            </a:r>
            <a:r>
              <a:rPr kumimoji="1"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sym typeface="+mn-ea"/>
              </a:rPr>
              <a:t>的寄存器结构以及时序</a:t>
            </a:r>
            <a:endParaRPr kumimoji="1" lang="zh-CN" altLang="en-US" kern="12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90228" y="1134069"/>
            <a:ext cx="9066212" cy="792163"/>
          </a:xfrm>
        </p:spPr>
        <p:txBody>
          <a:bodyPr/>
          <a:lstStyle/>
          <a:p>
            <a:r>
              <a:rPr lang="en-US" altLang="zh-CN" sz="4000" b="1" dirty="0" err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重点</a:t>
            </a:r>
            <a:endParaRPr lang="en-US" altLang="zh-CN" sz="40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23392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 习 目 的</a:t>
            </a:r>
            <a:endParaRPr lang="zh-CN" altLang="en-US" sz="4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8130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96752"/>
            <a:ext cx="9380123" cy="5472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9154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6016" y="1124744"/>
            <a:ext cx="9398797" cy="56170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50178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24744"/>
            <a:ext cx="9554636" cy="56167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51202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24744"/>
            <a:ext cx="9227343" cy="554367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52226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24744"/>
            <a:ext cx="9279797" cy="55450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53250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124744"/>
            <a:ext cx="9287997" cy="554477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val 3"/>
          <p:cNvSpPr/>
          <p:nvPr>
            <p:custDataLst>
              <p:tags r:id="rId1"/>
            </p:custDataLst>
          </p:nvPr>
        </p:nvSpPr>
        <p:spPr>
          <a:xfrm>
            <a:off x="1639570" y="3065780"/>
            <a:ext cx="457200" cy="533400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54274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5480" y="1124744"/>
            <a:ext cx="9195749" cy="54727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1384" y="188640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指令队列操作</a:t>
            </a:r>
            <a:endParaRPr lang="zh-CN" altLang="en-US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412784"/>
            <a:ext cx="10441160" cy="493417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1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）四个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16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位数据寄存器：</a:t>
            </a:r>
            <a:endParaRPr lang="zh-CN" altLang="en-US" b="1" dirty="0">
              <a:solidFill>
                <a:srgbClr val="0000FF"/>
              </a:solidFill>
            </a:endParaRPr>
          </a:p>
          <a:p>
            <a:pPr marL="72009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每个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位寄存器可作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位寄存器。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</a:pP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      16</a:t>
            </a:r>
            <a:r>
              <a:rPr lang="zh-CN" altLang="en-US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位          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8</a:t>
            </a:r>
            <a:r>
              <a:rPr lang="zh-CN" altLang="en-US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位          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8</a:t>
            </a:r>
            <a:r>
              <a:rPr lang="zh-CN" altLang="en-US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位</a:t>
            </a:r>
            <a:endParaRPr lang="zh-CN" altLang="en-US" sz="2800" dirty="0">
              <a:solidFill>
                <a:srgbClr val="FFC000"/>
              </a:solidFill>
              <a:latin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</a:pPr>
            <a:r>
              <a:rPr lang="zh-CN" altLang="en-US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AX   →    AH          AL</a:t>
            </a:r>
            <a:endParaRPr lang="en-US" altLang="zh-CN" sz="2800" dirty="0">
              <a:solidFill>
                <a:srgbClr val="FFC000"/>
              </a:solidFill>
              <a:latin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</a:pP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       BX   →    BH          BL</a:t>
            </a:r>
            <a:endParaRPr lang="en-US" altLang="zh-CN" sz="2800" dirty="0">
              <a:solidFill>
                <a:srgbClr val="FFC000"/>
              </a:solidFill>
              <a:latin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</a:pP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       CX   →    CH          CL</a:t>
            </a:r>
            <a:endParaRPr lang="en-US" altLang="zh-CN" sz="2800" dirty="0">
              <a:solidFill>
                <a:srgbClr val="FFC000"/>
              </a:solidFill>
              <a:latin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</a:pP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       DX   →    DH          DL</a:t>
            </a:r>
            <a:endParaRPr lang="en-US" altLang="zh-CN" dirty="0">
              <a:solidFill>
                <a:srgbClr val="FFC000"/>
              </a:solidFill>
              <a:latin typeface="Times New Roman" panose="02020603050405020304" pitchFamily="18" charset="0"/>
            </a:endParaRPr>
          </a:p>
          <a:p>
            <a:pPr marL="720090"/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可进行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位数据运算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——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字运算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位数据运算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——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字节运算</a:t>
            </a:r>
            <a:endParaRPr lang="zh-CN" altLang="en-US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kumimoji="1" lang="zh-CN" altLang="en-US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1340776"/>
            <a:ext cx="11017224" cy="4934173"/>
          </a:xfrm>
        </p:spPr>
        <p:txBody>
          <a:bodyPr/>
          <a:lstStyle/>
          <a:p>
            <a:pPr marL="0" indent="0">
              <a:lnSpc>
                <a:spcPct val="85000"/>
              </a:lnSpc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）指针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和变址寄存器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  <a:p>
            <a:pPr marL="720090" indent="0">
              <a:lnSpc>
                <a:spcPct val="85000"/>
              </a:lnSpc>
              <a:spcAft>
                <a:spcPts val="600"/>
              </a:spcAft>
              <a:buNone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二个指针寄存器：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  <a:spcAft>
                <a:spcPts val="600"/>
              </a:spcAft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SP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：堆栈指针：永远指向系统栈最上面一个栈帧的栈顶。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720090">
              <a:lnSpc>
                <a:spcPct val="85000"/>
              </a:lnSpc>
              <a:spcAft>
                <a:spcPts val="600"/>
              </a:spcAft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BP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：基址指针：永远指向系统栈最上面一个栈帧的底部。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20090" indent="0">
              <a:spcAft>
                <a:spcPts val="600"/>
              </a:spcAft>
              <a:buNone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二个变址寄存器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: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720090">
              <a:lnSpc>
                <a:spcPct val="100000"/>
              </a:lnSpc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SI: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Source Index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）：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SI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含有源地址意思，产生有效地址或实际地址的偏移量。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720090">
              <a:lnSpc>
                <a:spcPct val="100000"/>
              </a:lnSpc>
              <a:spcAft>
                <a:spcPts val="600"/>
              </a:spcAft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DI: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Destination Index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）：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DI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含有目的意思，产生有效地址或实际地址的偏移量。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551384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zh-CN" altLang="en-US" kern="120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3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）算术逻辑单元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ALU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kumimoji="1" lang="zh-CN" altLang="en-US" kern="1200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720090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主要是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加法器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。大部分指令的执行由加法器完成，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位字节运算和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位字运算。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 marL="0" indent="0" eaLnBrk="0" hangingPunct="0">
              <a:lnSpc>
                <a:spcPct val="12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</a:t>
            </a:r>
            <a:r>
              <a:rPr kumimoji="1" lang="en-US" altLang="zh-CN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4</a:t>
            </a:r>
            <a:r>
              <a:rPr kumimoji="1" lang="zh-CN" altLang="en-US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） 标志寄存器</a:t>
            </a:r>
            <a:r>
              <a:rPr kumimoji="1" lang="zh-CN" altLang="en-US" kern="1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kumimoji="1" lang="en-US" altLang="zh-CN" kern="1200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marL="720090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位字利用了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9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，标志分两类：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1120140"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状态标志（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6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位）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：反映刚刚完成的操作结果的特点。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marL="1120140"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控制标志（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位）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：在某些指令操作中起控制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行为的作用。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 bwMode="auto">
          <a:xfrm>
            <a:off x="585525" y="148777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474" y="5157201"/>
            <a:ext cx="8687603" cy="1138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340768"/>
            <a:ext cx="11017224" cy="4934173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内部寄存器，为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位。</a:t>
            </a:r>
            <a:endParaRPr kumimoji="1" lang="zh-CN" altLang="en-US" kern="12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有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位数据线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，与地址线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kumimoji="1" lang="en-US" altLang="zh-CN" kern="120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-A</a:t>
            </a:r>
            <a:r>
              <a:rPr kumimoji="1" lang="en-US" altLang="zh-CN" kern="120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兼用；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位地址线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寻址空间达到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1MB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en-US" altLang="zh-CN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8088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有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位数据线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，与地址线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kumimoji="1" lang="en-US" altLang="zh-CN" kern="120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-A</a:t>
            </a:r>
            <a:r>
              <a:rPr kumimoji="1" lang="en-US" altLang="zh-CN" kern="120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兼用；引脚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28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34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信号功能与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稍有不同。</a:t>
            </a:r>
            <a:endParaRPr kumimoji="1" lang="zh-CN" altLang="en-US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8086 CPU结构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/>
          <p:nvPr>
            <p:custDataLst>
              <p:tags r:id="rId1"/>
            </p:custDataLst>
          </p:nvPr>
        </p:nvSpPr>
        <p:spPr>
          <a:xfrm>
            <a:off x="648797" y="1340777"/>
            <a:ext cx="1066977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75000"/>
              </a:lnSpc>
              <a:spcBef>
                <a:spcPct val="45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标志位：反映指令执行结果的特征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371" name="Rectangle 9"/>
          <p:cNvSpPr/>
          <p:nvPr>
            <p:custDataLst>
              <p:tags r:id="rId2"/>
            </p:custDataLst>
          </p:nvPr>
        </p:nvSpPr>
        <p:spPr>
          <a:xfrm>
            <a:off x="644172" y="1896273"/>
            <a:ext cx="10945216" cy="153272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）进位标志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CF: 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本次运算结果的最高位向更高位有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进位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借位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CF=1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，否则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CF=0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最高位：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位运算（字运算）时指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位运算（字节）时指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baseline="-250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372" name="Rectangle 10"/>
          <p:cNvSpPr/>
          <p:nvPr>
            <p:custDataLst>
              <p:tags r:id="rId3"/>
            </p:custDataLst>
          </p:nvPr>
        </p:nvSpPr>
        <p:spPr>
          <a:xfrm>
            <a:off x="644172" y="3645024"/>
            <a:ext cx="11306869" cy="2708275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）辅助进位标志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AF: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本次运算结果的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最低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向更高位有进位或借位时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, AF=1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，否则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AF=0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不论是字运算还是字节运算，都是指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D3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向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D4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的进位或借位；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551384" y="129631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474" y="5157201"/>
            <a:ext cx="8687603" cy="1138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/>
          <p:nvPr>
            <p:custDataLst>
              <p:tags r:id="rId1"/>
            </p:custDataLst>
          </p:nvPr>
        </p:nvSpPr>
        <p:spPr>
          <a:xfrm>
            <a:off x="695400" y="1883095"/>
            <a:ext cx="10873207" cy="164660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）奇偶校验标志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PF: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本次运算结果的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有偶数个“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1”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PF=1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，否则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PF=0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不论是字运算还是字节运算，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PF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都只与运算结果的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有关，而与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高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无关；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420" name="Rectangle 5"/>
          <p:cNvSpPr/>
          <p:nvPr>
            <p:custDataLst>
              <p:tags r:id="rId2"/>
            </p:custDataLst>
          </p:nvPr>
        </p:nvSpPr>
        <p:spPr>
          <a:xfrm>
            <a:off x="695400" y="3789040"/>
            <a:ext cx="8497888" cy="907941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）全零标志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ZF: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运算结果全为零时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ZF=1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，否则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ZF=0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421" name="Rectangle 6"/>
          <p:cNvSpPr/>
          <p:nvPr>
            <p:custDataLst>
              <p:tags r:id="rId3"/>
            </p:custDataLst>
          </p:nvPr>
        </p:nvSpPr>
        <p:spPr>
          <a:xfrm>
            <a:off x="695401" y="5157192"/>
            <a:ext cx="8497887" cy="907941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）符号标志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SF: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与本次运算结果的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最高位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相同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2"/>
          <p:cNvSpPr txBox="1"/>
          <p:nvPr>
            <p:custDataLst>
              <p:tags r:id="rId4"/>
            </p:custDataLst>
          </p:nvPr>
        </p:nvSpPr>
        <p:spPr>
          <a:xfrm>
            <a:off x="695400" y="1330122"/>
            <a:ext cx="8424863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5000"/>
              </a:lnSpc>
              <a:spcBef>
                <a:spcPct val="45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标志位：反映指令执行结果的特征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 bwMode="auto">
          <a:xfrm>
            <a:off x="551384" y="226549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spcBef>
                <a:spcPct val="30000"/>
              </a:spcBef>
              <a:buNone/>
            </a:pPr>
            <a:r>
              <a:rPr lang="zh-CN" altLang="en-US" i="1" dirty="0">
                <a:solidFill>
                  <a:srgbClr val="FF0000"/>
                </a:solidFill>
                <a:latin typeface="黑体" panose="02010609060101010101" pitchFamily="2" charset="-122"/>
                <a:sym typeface="+mn-ea"/>
              </a:rPr>
              <a:t>加法运算的溢出</a:t>
            </a:r>
            <a:endParaRPr lang="zh-CN" altLang="en-US" i="1" dirty="0">
              <a:solidFill>
                <a:srgbClr val="FF0000"/>
              </a:solidFill>
              <a:latin typeface="黑体" panose="0201060906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运算溢出的定义：运算结果超出了结果寄存器所能表示的带符号数范围。此时运算结果不能代表正确运算结果，也就是说，结果是错误的。</a:t>
            </a:r>
            <a:endParaRPr lang="zh-CN" altLang="en-US" sz="2800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溢出的判别：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双高位判别法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None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最高位有进位，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CF=1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；否则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CF=0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None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数值部分最高位有进位，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CP=1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，否则 </a:t>
            </a:r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CP=0</a:t>
            </a:r>
            <a:r>
              <a:rPr lang="zh-CN" altLang="en-US" sz="2800" dirty="0">
                <a:solidFill>
                  <a:srgbClr val="FFC000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en-US" altLang="zh-CN" sz="2800" dirty="0">
              <a:solidFill>
                <a:srgbClr val="FFC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75000"/>
              </a:lnSpc>
              <a:spcBef>
                <a:spcPct val="45000"/>
              </a:spcBef>
              <a:buNone/>
            </a:pP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75000"/>
              </a:lnSpc>
              <a:spcBef>
                <a:spcPct val="45000"/>
              </a:spcBef>
            </a:pP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75000"/>
              </a:lnSpc>
              <a:spcBef>
                <a:spcPct val="45000"/>
              </a:spcBef>
            </a:pP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45000"/>
              </a:spcBef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400300" y="1330326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标题 1"/>
          <p:cNvSpPr txBox="1"/>
          <p:nvPr/>
        </p:nvSpPr>
        <p:spPr bwMode="auto">
          <a:xfrm>
            <a:off x="551384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947" y="1268760"/>
            <a:ext cx="11158415" cy="4934173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30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加法运算的溢出判断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CF⊕CP=1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，有溢出。</a:t>
            </a:r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altLang="zh-CN" i="1" dirty="0">
                <a:latin typeface="Times New Roman" panose="02020603050405020304" pitchFamily="18" charset="0"/>
                <a:sym typeface="+mn-ea"/>
              </a:rPr>
              <a:t>CF       CP     CF 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⊕</a:t>
            </a:r>
            <a:r>
              <a:rPr lang="en-US" altLang="zh-CN" i="1" dirty="0">
                <a:latin typeface="Times New Roman" panose="02020603050405020304" pitchFamily="18" charset="0"/>
                <a:sym typeface="+mn-ea"/>
              </a:rPr>
              <a:t> CP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i="1" dirty="0">
                <a:latin typeface="Times New Roman" panose="02020603050405020304" pitchFamily="18" charset="0"/>
                <a:sym typeface="+mn-ea"/>
              </a:rPr>
              <a:t>     1         0             1  </a:t>
            </a:r>
            <a:r>
              <a:rPr lang="en-US" altLang="zh-CN" i="1" dirty="0" smtClean="0">
                <a:latin typeface="Times New Roman" panose="02020603050405020304" pitchFamily="18" charset="0"/>
                <a:sym typeface="+mn-ea"/>
              </a:rPr>
              <a:t>        </a:t>
            </a:r>
            <a:r>
              <a:rPr lang="zh-CN" altLang="en-US" i="1" dirty="0" smtClean="0">
                <a:latin typeface="Times New Roman" panose="02020603050405020304" pitchFamily="18" charset="0"/>
                <a:sym typeface="+mn-ea"/>
              </a:rPr>
              <a:t>溢出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i="1" dirty="0">
                <a:latin typeface="Times New Roman" panose="02020603050405020304" pitchFamily="18" charset="0"/>
                <a:sym typeface="+mn-ea"/>
              </a:rPr>
              <a:t>0         1             1		</a:t>
            </a: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溢出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i="1" dirty="0">
                <a:latin typeface="Times New Roman" panose="02020603050405020304" pitchFamily="18" charset="0"/>
                <a:sym typeface="+mn-ea"/>
              </a:rPr>
              <a:t>0         0             0		</a:t>
            </a: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无溢出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i="1" dirty="0">
                <a:latin typeface="Times New Roman" panose="02020603050405020304" pitchFamily="18" charset="0"/>
                <a:sym typeface="+mn-ea"/>
              </a:rPr>
              <a:t>1         1             0		</a:t>
            </a:r>
            <a:r>
              <a:rPr lang="zh-CN" altLang="en-US" i="1" dirty="0">
                <a:latin typeface="Times New Roman" panose="02020603050405020304" pitchFamily="18" charset="0"/>
                <a:sym typeface="+mn-ea"/>
              </a:rPr>
              <a:t>无溢出</a:t>
            </a:r>
            <a:endParaRPr lang="zh-CN" altLang="en-US" i="1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CF=CP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CF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把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CP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的进位状态正确传送给更高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CF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≠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CP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CF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没有把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CP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的进位状态正确传送给更高位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551384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198" y="1340768"/>
            <a:ext cx="11158415" cy="4934173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30000"/>
              </a:spcBef>
              <a:buNone/>
            </a:pP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sym typeface="+mn-ea"/>
              </a:rPr>
              <a:t>八位补码运算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-128 ~ +127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0101  1010                   +90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 +    0</a:t>
            </a:r>
            <a:r>
              <a:rPr lang="en-US" altLang="zh-CN" sz="2400" u="sng" dirty="0">
                <a:solidFill>
                  <a:srgbClr val="CC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10  0011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    +99</a:t>
            </a:r>
            <a:endParaRPr lang="en-US" altLang="zh-CN" sz="2400" u="sng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  1011  1101                   -67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CF=0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CP=1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   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CF </a:t>
            </a: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⊕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CP=1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，产生溢出，结果出错。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1001  0010                         -110  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+    0010  0110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                </a:t>
            </a: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 +   54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1011  1000                           -56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CF=0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CP=0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   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CF</a:t>
            </a: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⊕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CP=0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，没有溢出，结果正确。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479376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198" y="1340768"/>
            <a:ext cx="11158415" cy="4934173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30000"/>
              </a:spcBef>
              <a:buNone/>
            </a:pP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sym typeface="+mn-ea"/>
              </a:rPr>
              <a:t>八位补码运算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：（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-128 ~ +127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 dirty="0" smtClean="0">
                <a:latin typeface="Times New Roman" panose="02020603050405020304" pitchFamily="18" charset="0"/>
                <a:sym typeface="+mn-ea"/>
              </a:rPr>
              <a:t>1101 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1010                   </a:t>
            </a:r>
            <a:r>
              <a:rPr lang="en-US" altLang="zh-CN" sz="2400" dirty="0" smtClean="0">
                <a:latin typeface="Times New Roman" panose="02020603050405020304" pitchFamily="18" charset="0"/>
                <a:sym typeface="+mn-ea"/>
              </a:rPr>
              <a:t>-38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 +    </a:t>
            </a:r>
            <a:r>
              <a:rPr lang="en-US" altLang="zh-CN" sz="2400" u="sng" dirty="0" smtClean="0">
                <a:latin typeface="Times New Roman" panose="02020603050405020304" pitchFamily="18" charset="0"/>
                <a:sym typeface="+mn-ea"/>
              </a:rPr>
              <a:t>1110  </a:t>
            </a: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0011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2400" u="sng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altLang="zh-CN" sz="2400" u="sng" dirty="0" smtClean="0">
                <a:latin typeface="Times New Roman" panose="02020603050405020304" pitchFamily="18" charset="0"/>
                <a:sym typeface="+mn-ea"/>
              </a:rPr>
              <a:t>-29</a:t>
            </a:r>
            <a:endParaRPr lang="en-US" altLang="zh-CN" sz="2400" u="sng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sym typeface="+mn-ea"/>
              </a:rPr>
              <a:t>1011 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1101                   </a:t>
            </a:r>
            <a:r>
              <a:rPr lang="en-US" altLang="zh-CN" sz="2400" dirty="0" smtClean="0">
                <a:latin typeface="Times New Roman" panose="02020603050405020304" pitchFamily="18" charset="0"/>
                <a:sym typeface="+mn-ea"/>
              </a:rPr>
              <a:t>-67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zh-CN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CF=1</a:t>
            </a:r>
            <a:r>
              <a:rPr lang="zh-CN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CP=1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   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CF </a:t>
            </a: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⊕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CP=0</a:t>
            </a:r>
            <a:r>
              <a:rPr lang="zh-CN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，没有溢出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结果正确。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80000"/>
              </a:lnSpc>
              <a:spcBef>
                <a:spcPct val="3000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479376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412776"/>
            <a:ext cx="11158415" cy="49341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控制位：控制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的某些行为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ct val="45000"/>
              </a:spcBef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）跟踪标志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TF: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34390" indent="-457200">
              <a:lnSpc>
                <a:spcPct val="130000"/>
              </a:lnSpc>
              <a:spcBef>
                <a:spcPct val="45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TF=0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按正常方式执行指令。</a:t>
            </a:r>
            <a:r>
              <a:rPr lang="zh-CN" altLang="en-US" sz="2800" b="0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800" b="0" dirty="0">
              <a:latin typeface="Times New Roman" panose="02020603050405020304" pitchFamily="18" charset="0"/>
            </a:endParaRPr>
          </a:p>
          <a:p>
            <a:pPr marL="834390" indent="-457200">
              <a:lnSpc>
                <a:spcPct val="130000"/>
              </a:lnSpc>
              <a:spcBef>
                <a:spcPct val="45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TF=1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按单步方式执行指令。</a:t>
            </a: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ct val="45000"/>
              </a:spcBef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）中断允许标志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IF: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34390" indent="-457200">
              <a:lnSpc>
                <a:spcPct val="130000"/>
              </a:lnSpc>
              <a:spcBef>
                <a:spcPct val="45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IF=1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，允许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响应可屏蔽中断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;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834390" indent="-457200">
              <a:lnSpc>
                <a:spcPct val="130000"/>
              </a:lnSpc>
              <a:spcBef>
                <a:spcPct val="45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IF=0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，禁止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响应可屏蔽中断。</a:t>
            </a:r>
            <a:endParaRPr lang="zh-CN" altLang="en-US" sz="2800" dirty="0">
              <a:latin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ct val="45000"/>
              </a:spcBef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）方向标志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DF: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34390" indent="-457200">
              <a:lnSpc>
                <a:spcPct val="130000"/>
              </a:lnSpc>
              <a:spcBef>
                <a:spcPct val="45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DF=0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，串指令的地址向增加方向变化；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834390" indent="-457200">
              <a:lnSpc>
                <a:spcPct val="130000"/>
              </a:lnSpc>
              <a:spcBef>
                <a:spcPct val="45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DF=1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，串指令的地址向减小方向变化。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479376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11424" y="1118766"/>
            <a:ext cx="8458200" cy="654050"/>
          </a:xfrm>
          <a:noFill/>
          <a:ln>
            <a:noFill/>
          </a:ln>
        </p:spPr>
        <p:txBody>
          <a:bodyPr/>
          <a:lstStyle/>
          <a:p>
            <a:pPr eaLnBrk="1" hangingPunct="1">
              <a:spcBef>
                <a:spcPct val="35000"/>
              </a:spcBef>
              <a:buNone/>
            </a:pPr>
            <a:r>
              <a:rPr lang="zh-CN" altLang="en-US" sz="2800" dirty="0">
                <a:solidFill>
                  <a:srgbClr val="0000FF"/>
                </a:solidFill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</a:rPr>
              <a:t>1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</a:rPr>
              <a:t>CF</a:t>
            </a:r>
            <a:r>
              <a:rPr lang="zh-CN" altLang="en-US" sz="2800" dirty="0" smtClean="0">
                <a:solidFill>
                  <a:srgbClr val="0000FF"/>
                </a:solidFill>
              </a:rPr>
              <a:t>、</a:t>
            </a:r>
            <a:r>
              <a:rPr lang="en-US" altLang="zh-CN" sz="2800" dirty="0" smtClean="0">
                <a:solidFill>
                  <a:srgbClr val="0000FF"/>
                </a:solidFill>
              </a:rPr>
              <a:t>OF</a:t>
            </a:r>
            <a:r>
              <a:rPr lang="zh-CN" altLang="en-US" sz="2800" dirty="0" smtClean="0">
                <a:solidFill>
                  <a:srgbClr val="0000FF"/>
                </a:solidFill>
              </a:rPr>
              <a:t>、</a:t>
            </a:r>
            <a:r>
              <a:rPr lang="en-US" altLang="zh-CN" sz="2800" dirty="0" smtClean="0">
                <a:solidFill>
                  <a:srgbClr val="0000FF"/>
                </a:solidFill>
              </a:rPr>
              <a:t>PF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</a:rPr>
              <a:t>AF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</a:rPr>
              <a:t>ZF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 smtClean="0">
                <a:solidFill>
                  <a:srgbClr val="0000FF"/>
                </a:solidFill>
              </a:rPr>
              <a:t>SF</a:t>
            </a:r>
            <a:r>
              <a:rPr lang="zh-CN" altLang="en-US" sz="2800" dirty="0" smtClean="0">
                <a:solidFill>
                  <a:srgbClr val="0000FF"/>
                </a:solidFill>
              </a:rPr>
              <a:t>各</a:t>
            </a:r>
            <a:r>
              <a:rPr lang="zh-CN" altLang="en-US" sz="2800" dirty="0">
                <a:solidFill>
                  <a:srgbClr val="0000FF"/>
                </a:solidFill>
              </a:rPr>
              <a:t>为何值？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9635" name="Line 4"/>
          <p:cNvSpPr/>
          <p:nvPr>
            <p:custDataLst>
              <p:tags r:id="rId2"/>
            </p:custDataLst>
          </p:nvPr>
        </p:nvSpPr>
        <p:spPr>
          <a:xfrm>
            <a:off x="4730616" y="2964336"/>
            <a:ext cx="0" cy="152400"/>
          </a:xfrm>
          <a:prstGeom prst="line">
            <a:avLst/>
          </a:prstGeom>
          <a:ln w="38100">
            <a:noFill/>
          </a:ln>
        </p:spPr>
      </p:sp>
      <p:sp>
        <p:nvSpPr>
          <p:cNvPr id="161798" name="AutoShape 6"/>
          <p:cNvSpPr/>
          <p:nvPr>
            <p:custDataLst>
              <p:tags r:id="rId3"/>
            </p:custDataLst>
          </p:nvPr>
        </p:nvSpPr>
        <p:spPr>
          <a:xfrm>
            <a:off x="2577974" y="4155723"/>
            <a:ext cx="1152525" cy="2159000"/>
          </a:xfrm>
          <a:prstGeom prst="wedgeRectCallout">
            <a:avLst>
              <a:gd name="adj1" fmla="val 58542"/>
              <a:gd name="adj2" fmla="val -93454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最高位向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更高位无进位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CF=0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9" name="AutoShape 7"/>
          <p:cNvSpPr/>
          <p:nvPr>
            <p:custDataLst>
              <p:tags r:id="rId4"/>
            </p:custDataLst>
          </p:nvPr>
        </p:nvSpPr>
        <p:spPr>
          <a:xfrm>
            <a:off x="5098916" y="4227169"/>
            <a:ext cx="1295400" cy="2087563"/>
          </a:xfrm>
          <a:prstGeom prst="wedgeRectCallout">
            <a:avLst>
              <a:gd name="adj1" fmla="val -121324"/>
              <a:gd name="adj2" fmla="val -98139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次高位向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最高位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有进位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CP=1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800" name="AutoShape 8"/>
          <p:cNvSpPr/>
          <p:nvPr>
            <p:custDataLst>
              <p:tags r:id="rId5"/>
            </p:custDataLst>
          </p:nvPr>
        </p:nvSpPr>
        <p:spPr>
          <a:xfrm>
            <a:off x="9347074" y="4227161"/>
            <a:ext cx="1223963" cy="1728788"/>
          </a:xfrm>
          <a:prstGeom prst="wedgeRectCallout">
            <a:avLst>
              <a:gd name="adj1" fmla="val -81000"/>
              <a:gd name="adj2" fmla="val -113912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</a:rPr>
              <a:t>结果不全为零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</a:rPr>
              <a:t>ZF=0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161801" name="AutoShape 9"/>
          <p:cNvSpPr/>
          <p:nvPr>
            <p:custDataLst>
              <p:tags r:id="rId6"/>
            </p:custDataLst>
          </p:nvPr>
        </p:nvSpPr>
        <p:spPr>
          <a:xfrm>
            <a:off x="8050081" y="4227168"/>
            <a:ext cx="1223962" cy="1800225"/>
          </a:xfrm>
          <a:prstGeom prst="wedgeRectCallout">
            <a:avLst>
              <a:gd name="adj1" fmla="val -52333"/>
              <a:gd name="adj2" fmla="val -109875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</a:rPr>
              <a:t>D3</a:t>
            </a:r>
            <a:r>
              <a:rPr lang="zh-CN" altLang="en-US" sz="2000" dirty="0">
                <a:latin typeface="Times New Roman" panose="02020603050405020304" pitchFamily="18" charset="0"/>
              </a:rPr>
              <a:t>向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D4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有进位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</a:rPr>
              <a:t>AF=1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161802" name="AutoShape 10"/>
          <p:cNvSpPr/>
          <p:nvPr>
            <p:custDataLst>
              <p:tags r:id="rId7"/>
            </p:custDataLst>
          </p:nvPr>
        </p:nvSpPr>
        <p:spPr>
          <a:xfrm>
            <a:off x="6601370" y="4227169"/>
            <a:ext cx="1366838" cy="1871663"/>
          </a:xfrm>
          <a:prstGeom prst="wedgeRectCallout">
            <a:avLst>
              <a:gd name="adj1" fmla="val 21546"/>
              <a:gd name="adj2" fmla="val -108269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</a:rPr>
              <a:t>低</a:t>
            </a:r>
            <a:r>
              <a:rPr lang="en-US" altLang="zh-CN" sz="2000" dirty="0">
                <a:latin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</a:rPr>
              <a:t>位有偶数个“</a:t>
            </a:r>
            <a:r>
              <a:rPr lang="en-US" altLang="zh-CN" sz="2000" dirty="0">
                <a:latin typeface="Times New Roman" panose="02020603050405020304" pitchFamily="18" charset="0"/>
              </a:rPr>
              <a:t>1”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</a:rPr>
              <a:t>PF=1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161803" name="AutoShape 11"/>
          <p:cNvSpPr/>
          <p:nvPr>
            <p:custDataLst>
              <p:tags r:id="rId8"/>
            </p:custDataLst>
          </p:nvPr>
        </p:nvSpPr>
        <p:spPr>
          <a:xfrm>
            <a:off x="3874963" y="4227169"/>
            <a:ext cx="935037" cy="2087563"/>
          </a:xfrm>
          <a:prstGeom prst="wedgeRectCallout">
            <a:avLst>
              <a:gd name="adj1" fmla="val -41171"/>
              <a:gd name="adj2" fmla="val -101407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SF = </a:t>
            </a:r>
            <a:r>
              <a:rPr lang="zh-CN" altLang="en-US" sz="2400" dirty="0">
                <a:latin typeface="Times New Roman" panose="02020603050405020304" pitchFamily="18" charset="0"/>
              </a:rPr>
              <a:t>结果的最高位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SF=1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61804" name="Rectangle 12"/>
          <p:cNvSpPr/>
          <p:nvPr>
            <p:custDataLst>
              <p:tags r:id="rId9"/>
            </p:custDataLst>
          </p:nvPr>
        </p:nvSpPr>
        <p:spPr>
          <a:xfrm>
            <a:off x="2279583" y="6406473"/>
            <a:ext cx="3316287" cy="36933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OF = CF</a:t>
            </a:r>
            <a:r>
              <a:rPr lang="en-US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⊕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CP = 1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805" name="Rectangle 13"/>
          <p:cNvSpPr/>
          <p:nvPr>
            <p:custDataLst>
              <p:tags r:id="rId10"/>
            </p:custDataLst>
          </p:nvPr>
        </p:nvSpPr>
        <p:spPr>
          <a:xfrm>
            <a:off x="6675462" y="6159435"/>
            <a:ext cx="4677122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CF≠CP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CF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没有正确地把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的进位状态传送给更高位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806" name="Rectangle 14"/>
          <p:cNvSpPr/>
          <p:nvPr>
            <p:custDataLst>
              <p:tags r:id="rId11"/>
            </p:custDataLst>
          </p:nvPr>
        </p:nvSpPr>
        <p:spPr>
          <a:xfrm>
            <a:off x="2001704" y="1484786"/>
            <a:ext cx="8458200" cy="12239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spcBef>
                <a:spcPct val="35000"/>
              </a:spcBef>
              <a:buClr>
                <a:schemeClr val="accent1"/>
              </a:buClr>
              <a:buSzPct val="90000"/>
              <a:buFont typeface="Monotype Sorts" pitchFamily="2" charset="2"/>
            </a:pPr>
            <a:r>
              <a:rPr lang="en-US" altLang="zh-CN" sz="3200" dirty="0">
                <a:latin typeface="Times New Roman" panose="02020603050405020304" pitchFamily="18" charset="0"/>
              </a:rPr>
              <a:t>                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 dirty="0">
                <a:latin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33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</a:rPr>
              <a:t> 0 0   1 1 0 0  0 1 1 0  </a:t>
            </a:r>
            <a:r>
              <a:rPr lang="en-US" altLang="zh-CN" sz="3200" dirty="0">
                <a:solidFill>
                  <a:srgbClr val="00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</a:rPr>
              <a:t> 1 0 1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35000"/>
              </a:spcBef>
              <a:buClr>
                <a:schemeClr val="accent1"/>
              </a:buClr>
              <a:buSzPct val="90000"/>
              <a:buFont typeface="Monotype Sorts" pitchFamily="2" charset="2"/>
            </a:pPr>
            <a:r>
              <a:rPr lang="en-US" altLang="zh-CN" sz="32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3200" u="sng" dirty="0">
                <a:latin typeface="Times New Roman" panose="02020603050405020304" pitchFamily="18" charset="0"/>
              </a:rPr>
              <a:t>+   </a:t>
            </a:r>
            <a:r>
              <a:rPr lang="en-US" altLang="zh-CN" sz="32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 u="sng" dirty="0">
                <a:latin typeface="Times New Roman" panose="02020603050405020304" pitchFamily="18" charset="0"/>
              </a:rPr>
              <a:t> </a:t>
            </a:r>
            <a:r>
              <a:rPr lang="en-US" altLang="zh-CN" sz="3200" u="sng" dirty="0">
                <a:solidFill>
                  <a:srgbClr val="33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u="sng" dirty="0">
                <a:latin typeface="Times New Roman" panose="02020603050405020304" pitchFamily="18" charset="0"/>
              </a:rPr>
              <a:t> 1 0   0 1 0 1  1 0 0 1  </a:t>
            </a:r>
            <a:r>
              <a:rPr lang="en-US" altLang="zh-CN" sz="3200" u="sng" dirty="0">
                <a:solidFill>
                  <a:srgbClr val="00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 u="sng" dirty="0">
                <a:latin typeface="Times New Roman" panose="02020603050405020304" pitchFamily="18" charset="0"/>
              </a:rPr>
              <a:t> 1 1 0</a:t>
            </a:r>
            <a:endParaRPr lang="en-US" altLang="zh-CN" sz="3200" u="sng" dirty="0">
              <a:latin typeface="Times New Roman" panose="02020603050405020304" pitchFamily="18" charset="0"/>
            </a:endParaRPr>
          </a:p>
        </p:txBody>
      </p:sp>
      <p:sp>
        <p:nvSpPr>
          <p:cNvPr id="161807" name="Rectangle 15"/>
          <p:cNvSpPr/>
          <p:nvPr>
            <p:custDataLst>
              <p:tags r:id="rId12"/>
            </p:custDataLst>
          </p:nvPr>
        </p:nvSpPr>
        <p:spPr>
          <a:xfrm>
            <a:off x="3730500" y="2708748"/>
            <a:ext cx="5400675" cy="6477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spcBef>
                <a:spcPct val="35000"/>
              </a:spcBef>
              <a:buClr>
                <a:schemeClr val="accent1"/>
              </a:buClr>
              <a:buSzPct val="90000"/>
              <a:buFont typeface="Monotype Sorts" pitchFamily="2" charset="2"/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3366FF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 dirty="0">
                <a:latin typeface="Times New Roman" panose="02020603050405020304" pitchFamily="18" charset="0"/>
              </a:rPr>
              <a:t> 1 1   0 0 1 0  0 0 0 0  </a:t>
            </a:r>
            <a:r>
              <a:rPr lang="en-US" altLang="zh-CN" sz="3200" dirty="0">
                <a:solidFill>
                  <a:srgbClr val="00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 dirty="0">
                <a:latin typeface="Times New Roman" panose="02020603050405020304" pitchFamily="18" charset="0"/>
              </a:rPr>
              <a:t> 0 1 1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 bwMode="auto">
          <a:xfrm>
            <a:off x="558708" y="128865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执行部件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 Unit</a:t>
            </a:r>
            <a:r>
              <a:rPr kumimoji="1"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8" grpId="0" animBg="1"/>
      <p:bldP spid="161799" grpId="0" animBg="1"/>
      <p:bldP spid="161800" grpId="0" animBg="1"/>
      <p:bldP spid="161801" grpId="0" animBg="1"/>
      <p:bldP spid="161802" grpId="0" animBg="1"/>
      <p:bldP spid="161803" grpId="0" animBg="1"/>
      <p:bldP spid="161804" grpId="0"/>
      <p:bldP spid="16180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700808"/>
            <a:ext cx="9066212" cy="35911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 CPU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2-4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系统配置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</a:t>
            </a:r>
            <a:endParaRPr lang="zh-CN" altLang="en-US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8086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18992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</a:t>
            </a: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/>
          <p:nvPr>
            <p:custDataLst>
              <p:tags r:id="rId1"/>
            </p:custDataLst>
          </p:nvPr>
        </p:nvSpPr>
        <p:spPr>
          <a:xfrm>
            <a:off x="623392" y="2231635"/>
            <a:ext cx="11089232" cy="38893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Monotype Sorts" pitchFamily="2" charset="2"/>
              <a:buChar char="4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两种工作模式：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just" eaLnBrk="1" hangingPunct="1">
              <a:lnSpc>
                <a:spcPct val="130000"/>
              </a:lnSpc>
              <a:buClr>
                <a:srgbClr val="333399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最小模式：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系统中只有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8086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一个微处理器，所有的总线控制信号均为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8086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产生，系统中的总线控制逻辑电路，减少到最少。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（要求掌握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just" eaLnBrk="1" hangingPunct="1">
              <a:lnSpc>
                <a:spcPct val="130000"/>
              </a:lnSpc>
              <a:buClr>
                <a:srgbClr val="333399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最大模式：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用于大型（中型）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8086/8088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系统中。系统总是包含有两个或多个微处理器，其中一个主处理器就是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8086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或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8088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，其它的处理器称协处理器，协助主处理器工作。所有的总线控制信号均由总线控制器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8288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产生。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Text Box 4"/>
          <p:cNvSpPr txBox="1"/>
          <p:nvPr>
            <p:custDataLst>
              <p:tags r:id="rId2"/>
            </p:custDataLst>
          </p:nvPr>
        </p:nvSpPr>
        <p:spPr>
          <a:xfrm>
            <a:off x="623392" y="1196761"/>
            <a:ext cx="11161239" cy="101566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8086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为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DIP-40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封装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，包括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20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条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地址线（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条数据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地址线，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条状态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地址线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），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个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电源引脚，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17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条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控制或状态信号线。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933" y="1268760"/>
            <a:ext cx="11158415" cy="493417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8086CPU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内部结构分成两部分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:</a:t>
            </a:r>
            <a:endParaRPr kumimoji="1" lang="en-US" altLang="zh-CN" kern="1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zh-CN" altLang="en-US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总线接口部件</a:t>
            </a:r>
            <a:r>
              <a:rPr kumimoji="1" lang="en-US" altLang="zh-CN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BIU:</a:t>
            </a:r>
            <a:endParaRPr kumimoji="1" lang="en-US" altLang="zh-CN" kern="1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总线接口单元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BIU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，负责控制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存储器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kumimoji="1" lang="en-US" altLang="zh-CN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I/O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接口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读写</a:t>
            </a:r>
            <a:r>
              <a:rPr kumimoji="1" lang="zh-CN" altLang="en-US" b="0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zh-CN" altLang="en-US" b="0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zh-CN" altLang="en-US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执行部件</a:t>
            </a:r>
            <a:r>
              <a:rPr kumimoji="1" lang="en-US" altLang="zh-CN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EU:</a:t>
            </a:r>
            <a:endParaRPr kumimoji="1" lang="en-US" altLang="zh-CN" kern="1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执行单元</a:t>
            </a:r>
            <a:r>
              <a:rPr kumimoji="1" lang="en-US" altLang="zh-CN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EU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从指令队列中取出指令并执行。</a:t>
            </a:r>
            <a:endParaRPr kumimoji="1" lang="zh-CN" altLang="en-US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zh-CN" altLang="en-US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特点：</a:t>
            </a:r>
            <a:endParaRPr kumimoji="1" lang="en-US" altLang="zh-CN" kern="1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60045" indent="0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kumimoji="1" lang="en-US" altLang="zh-CN" kern="1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kern="12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两级流水线</a:t>
            </a:r>
            <a:r>
              <a:rPr kumimoji="1" lang="zh-CN" altLang="en-US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kumimoji="1" lang="zh-CN" altLang="en-US" kern="12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取指部分和执行指令部分分开进行，提高了速度。</a:t>
            </a:r>
            <a:endParaRPr kumimoji="1" lang="zh-CN" altLang="en-US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3933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8086的内部结构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5788" y="188913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2-2  8086</a:t>
            </a:r>
            <a:r>
              <a:rPr lang="zh-CN" altLang="en-US" sz="4000" dirty="0">
                <a:solidFill>
                  <a:srgbClr val="0000FF"/>
                </a:solidFill>
                <a:sym typeface="+mn-ea"/>
              </a:rPr>
              <a:t>的引脚及其功能</a:t>
            </a:r>
            <a:endParaRPr lang="en-US" altLang="zh-CN" sz="4000" dirty="0"/>
          </a:p>
        </p:txBody>
      </p:sp>
      <p:sp>
        <p:nvSpPr>
          <p:cNvPr id="72706" name="灯片编号占位符 1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114300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endParaRPr lang="en-US" altLang="zh-CN" dirty="0"/>
          </a:p>
        </p:txBody>
      </p:sp>
      <p:grpSp>
        <p:nvGrpSpPr>
          <p:cNvPr id="72707" name="Group 32"/>
          <p:cNvGrpSpPr/>
          <p:nvPr/>
        </p:nvGrpSpPr>
        <p:grpSpPr>
          <a:xfrm>
            <a:off x="1789122" y="0"/>
            <a:ext cx="8497887" cy="6858000"/>
            <a:chOff x="447" y="680"/>
            <a:chExt cx="5195" cy="3447"/>
          </a:xfrm>
        </p:grpSpPr>
        <p:graphicFrame>
          <p:nvGraphicFramePr>
            <p:cNvPr id="72714" name="Object 33"/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447" y="681"/>
            <a:ext cx="5195" cy="3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" r:id="rId3" imgW="7677150" imgH="4467225" progId="PBrush">
                    <p:embed/>
                  </p:oleObj>
                </mc:Choice>
                <mc:Fallback>
                  <p:oleObj name="" r:id="rId3" imgW="7677150" imgH="4467225" progId="PBrush">
                    <p:embed/>
                    <p:pic>
                      <p:nvPicPr>
                        <p:cNvPr id="0" name="图片 30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7" y="681"/>
                          <a:ext cx="5195" cy="34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15" name="Rectangle 34"/>
            <p:cNvSpPr/>
            <p:nvPr>
              <p:custDataLst>
                <p:tags r:id="rId5"/>
              </p:custDataLst>
            </p:nvPr>
          </p:nvSpPr>
          <p:spPr>
            <a:xfrm>
              <a:off x="448" y="680"/>
              <a:ext cx="5192" cy="343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83" name="Group 35"/>
          <p:cNvGrpSpPr/>
          <p:nvPr/>
        </p:nvGrpSpPr>
        <p:grpSpPr>
          <a:xfrm>
            <a:off x="1855788" y="165109"/>
            <a:ext cx="3948112" cy="6538913"/>
            <a:chOff x="1837" y="300"/>
            <a:chExt cx="2831" cy="4020"/>
          </a:xfrm>
        </p:grpSpPr>
        <p:pic>
          <p:nvPicPr>
            <p:cNvPr id="72712" name="Picture 36"/>
            <p:cNvPicPr preferRelativeResize="0"/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2713" name="Rectangle 37"/>
            <p:cNvSpPr/>
            <p:nvPr>
              <p:custDataLst>
                <p:tags r:id="rId8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86" name="Group 38"/>
          <p:cNvGrpSpPr/>
          <p:nvPr/>
        </p:nvGrpSpPr>
        <p:grpSpPr>
          <a:xfrm>
            <a:off x="6113463" y="1976438"/>
            <a:ext cx="3943350" cy="2716212"/>
            <a:chOff x="521" y="1298"/>
            <a:chExt cx="2404" cy="1871"/>
          </a:xfrm>
        </p:grpSpPr>
        <p:pic>
          <p:nvPicPr>
            <p:cNvPr id="72710" name="Picture 39"/>
            <p:cNvPicPr preferRelativeResize="0"/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21" y="1298"/>
              <a:ext cx="2404" cy="18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2711" name="Rectangle 40"/>
            <p:cNvSpPr/>
            <p:nvPr>
              <p:custDataLst>
                <p:tags r:id="rId11"/>
              </p:custDataLst>
            </p:nvPr>
          </p:nvSpPr>
          <p:spPr>
            <a:xfrm>
              <a:off x="521" y="1298"/>
              <a:ext cx="2404" cy="186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097" y="1340768"/>
            <a:ext cx="5872032" cy="4933950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8088/8086CPU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都具有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40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条引脚，采用双列直插式封装，有的引脚具有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双功能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179705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① 为了减少芯片的引线，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8088/8086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的许多引脚具有双重定义和功能，采用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分时复用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方式工作，即在不同时刻，这些引线上的信号是不相同的。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179705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②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8088/8086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最大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和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最小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两种工作模式可以通过引脚选择</a:t>
            </a: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6064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8086CPU</a:t>
            </a: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58" name="Picture 45"/>
          <p:cNvPicPr preferRelativeResize="0"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76120" y="1209559"/>
            <a:ext cx="4090987" cy="562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6153" y="1484784"/>
            <a:ext cx="6281935" cy="493395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Clr>
                <a:schemeClr val="accent1"/>
              </a:buClr>
              <a:buSzPct val="90000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引脚的功能：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即引脚的定义，其名字反映了该信号的作用即含义。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Pct val="90000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信号的流向：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信号从芯片输出，还是从外部输入芯片，或双向。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Pct val="90000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有效电平：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使引脚起作用的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逻辑电平。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Pct val="90000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三态能力：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有些引脚除了能正常输入输出外，还能输出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高阻状态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，此时表示芯片已放弃了对该引脚的控制，使之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悬空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，以方便其他设备接管对它的</a:t>
            </a: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控制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60574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780" name="Group 51"/>
          <p:cNvGrpSpPr/>
          <p:nvPr/>
        </p:nvGrpSpPr>
        <p:grpSpPr>
          <a:xfrm>
            <a:off x="7248128" y="1203003"/>
            <a:ext cx="3948112" cy="5497512"/>
            <a:chOff x="1837" y="300"/>
            <a:chExt cx="2831" cy="4020"/>
          </a:xfrm>
        </p:grpSpPr>
        <p:pic>
          <p:nvPicPr>
            <p:cNvPr id="75785" name="Picture 52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5786" name="Rectangle 53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33327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逻辑门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804" name="Group 61"/>
          <p:cNvGrpSpPr/>
          <p:nvPr/>
        </p:nvGrpSpPr>
        <p:grpSpPr>
          <a:xfrm>
            <a:off x="2053439" y="1210273"/>
            <a:ext cx="8208962" cy="3889375"/>
            <a:chOff x="192" y="864"/>
            <a:chExt cx="5568" cy="2832"/>
          </a:xfrm>
        </p:grpSpPr>
        <p:grpSp>
          <p:nvGrpSpPr>
            <p:cNvPr id="76808" name="Group 62"/>
            <p:cNvGrpSpPr/>
            <p:nvPr/>
          </p:nvGrpSpPr>
          <p:grpSpPr>
            <a:xfrm>
              <a:off x="192" y="960"/>
              <a:ext cx="1612" cy="2736"/>
              <a:chOff x="192" y="960"/>
              <a:chExt cx="1612" cy="2736"/>
            </a:xfrm>
          </p:grpSpPr>
          <p:grpSp>
            <p:nvGrpSpPr>
              <p:cNvPr id="76857" name="Group 63"/>
              <p:cNvGrpSpPr/>
              <p:nvPr/>
            </p:nvGrpSpPr>
            <p:grpSpPr>
              <a:xfrm>
                <a:off x="192" y="960"/>
                <a:ext cx="1612" cy="1676"/>
                <a:chOff x="802" y="960"/>
                <a:chExt cx="1612" cy="1676"/>
              </a:xfrm>
            </p:grpSpPr>
            <p:sp>
              <p:nvSpPr>
                <p:cNvPr id="76866" name="Rectangle 64"/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1336" y="2054"/>
                  <a:ext cx="474" cy="582"/>
                </a:xfrm>
                <a:prstGeom prst="rect">
                  <a:avLst/>
                </a:prstGeom>
                <a:solidFill>
                  <a:srgbClr val="0033CC"/>
                </a:solidFill>
                <a:ln w="25400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67" name="Line 65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029" y="2191"/>
                  <a:ext cx="307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68" name="Line 66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29" y="2488"/>
                  <a:ext cx="307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69" name="Line 6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808" y="2339"/>
                  <a:ext cx="307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70" name="Rectangle 6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802" y="2009"/>
                  <a:ext cx="257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A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1" name="Rectangle 6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802" y="2305"/>
                  <a:ext cx="257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B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2" name="Rectangle 7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142" y="2157"/>
                  <a:ext cx="258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Y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3" name="Rectangle 71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404" y="2160"/>
                  <a:ext cx="257" cy="307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 sz="2400" dirty="0">
                      <a:solidFill>
                        <a:srgbClr val="DDF2FF"/>
                      </a:solidFill>
                      <a:latin typeface="Times New Roman" panose="02020603050405020304" pitchFamily="18" charset="0"/>
                    </a:rPr>
                    <a:t>或</a:t>
                  </a:r>
                  <a:endPara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76874" name="Group 72"/>
                <p:cNvGrpSpPr/>
                <p:nvPr/>
              </p:nvGrpSpPr>
              <p:grpSpPr>
                <a:xfrm>
                  <a:off x="1043" y="1006"/>
                  <a:ext cx="1087" cy="582"/>
                  <a:chOff x="3158" y="5017"/>
                  <a:chExt cx="1605" cy="1020"/>
                </a:xfrm>
              </p:grpSpPr>
              <p:sp>
                <p:nvSpPr>
                  <p:cNvPr id="76880" name="Rectangle 73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3612" y="5017"/>
                    <a:ext cx="700" cy="1020"/>
                  </a:xfrm>
                  <a:prstGeom prst="rect">
                    <a:avLst/>
                  </a:prstGeom>
                  <a:solidFill>
                    <a:srgbClr val="0033CC"/>
                  </a:solidFill>
                  <a:ln w="25400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6881" name="Line 74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3158" y="5257"/>
                    <a:ext cx="454" cy="0"/>
                  </a:xfrm>
                  <a:prstGeom prst="line">
                    <a:avLst/>
                  </a:prstGeom>
                  <a:ln w="25400" cap="flat" cmpd="sng">
                    <a:solidFill>
                      <a:srgbClr val="3333FF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6882" name="Line 75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3158" y="5777"/>
                    <a:ext cx="454" cy="0"/>
                  </a:xfrm>
                  <a:prstGeom prst="line">
                    <a:avLst/>
                  </a:prstGeom>
                  <a:ln w="25400" cap="flat" cmpd="sng">
                    <a:solidFill>
                      <a:srgbClr val="3333FF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6883" name="Line 76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4309" y="5517"/>
                    <a:ext cx="454" cy="0"/>
                  </a:xfrm>
                  <a:prstGeom prst="line">
                    <a:avLst/>
                  </a:prstGeom>
                  <a:ln w="25400" cap="flat" cmpd="sng">
                    <a:solidFill>
                      <a:srgbClr val="3333FF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6875" name="Rectangle 7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16" y="960"/>
                  <a:ext cx="257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A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6" name="Rectangle 78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16" y="1257"/>
                  <a:ext cx="257" cy="307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B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7" name="Rectangle 79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156" y="1108"/>
                  <a:ext cx="258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Y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8" name="Rectangle 80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452" y="960"/>
                  <a:ext cx="257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endParaRPr lang="zh-CN" altLang="zh-CN" sz="22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9" name="Rectangle 81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439" y="1140"/>
                  <a:ext cx="256" cy="30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 sz="2400" dirty="0">
                      <a:solidFill>
                        <a:srgbClr val="DDF2FF"/>
                      </a:solidFill>
                      <a:latin typeface="Times New Roman" panose="02020603050405020304" pitchFamily="18" charset="0"/>
                    </a:rPr>
                    <a:t>与</a:t>
                  </a:r>
                  <a:endParaRPr lang="zh-CN" altLang="en-US" sz="4200" dirty="0">
                    <a:solidFill>
                      <a:srgbClr val="DDF2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58" name="Rectangle 82"/>
              <p:cNvSpPr/>
              <p:nvPr>
                <p:custDataLst>
                  <p:tags r:id="rId18"/>
                </p:custDataLst>
              </p:nvPr>
            </p:nvSpPr>
            <p:spPr>
              <a:xfrm>
                <a:off x="726" y="3115"/>
                <a:ext cx="474" cy="581"/>
              </a:xfrm>
              <a:prstGeom prst="rect">
                <a:avLst/>
              </a:prstGeom>
              <a:solidFill>
                <a:srgbClr val="0033CC"/>
              </a:solidFill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59" name="Line 83"/>
              <p:cNvSpPr/>
              <p:nvPr>
                <p:custDataLst>
                  <p:tags r:id="rId19"/>
                </p:custDataLst>
              </p:nvPr>
            </p:nvSpPr>
            <p:spPr>
              <a:xfrm>
                <a:off x="419" y="3400"/>
                <a:ext cx="307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60" name="Line 84"/>
              <p:cNvSpPr/>
              <p:nvPr>
                <p:custDataLst>
                  <p:tags r:id="rId20"/>
                </p:custDataLst>
              </p:nvPr>
            </p:nvSpPr>
            <p:spPr>
              <a:xfrm>
                <a:off x="1198" y="3400"/>
                <a:ext cx="308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61" name="Rectangle 85"/>
              <p:cNvSpPr/>
              <p:nvPr>
                <p:custDataLst>
                  <p:tags r:id="rId21"/>
                </p:custDataLst>
              </p:nvPr>
            </p:nvSpPr>
            <p:spPr>
              <a:xfrm>
                <a:off x="192" y="3206"/>
                <a:ext cx="258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62" name="Rectangle 86"/>
              <p:cNvSpPr/>
              <p:nvPr>
                <p:custDataLst>
                  <p:tags r:id="rId22"/>
                </p:custDataLst>
              </p:nvPr>
            </p:nvSpPr>
            <p:spPr>
              <a:xfrm>
                <a:off x="1533" y="3217"/>
                <a:ext cx="257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63" name="Rectangle 87"/>
              <p:cNvSpPr/>
              <p:nvPr>
                <p:custDataLst>
                  <p:tags r:id="rId23"/>
                </p:custDataLst>
              </p:nvPr>
            </p:nvSpPr>
            <p:spPr>
              <a:xfrm>
                <a:off x="829" y="3069"/>
                <a:ext cx="257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ctr"/>
                <a:endParaRPr lang="zh-CN" altLang="zh-CN" sz="2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64" name="Oval 88"/>
              <p:cNvSpPr/>
              <p:nvPr>
                <p:custDataLst>
                  <p:tags r:id="rId24"/>
                </p:custDataLst>
              </p:nvPr>
            </p:nvSpPr>
            <p:spPr>
              <a:xfrm>
                <a:off x="1181" y="3356"/>
                <a:ext cx="96" cy="81"/>
              </a:xfrm>
              <a:prstGeom prst="ellipse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65" name="Rectangle 89"/>
              <p:cNvSpPr/>
              <p:nvPr>
                <p:custDataLst>
                  <p:tags r:id="rId25"/>
                </p:custDataLst>
              </p:nvPr>
            </p:nvSpPr>
            <p:spPr>
              <a:xfrm>
                <a:off x="844" y="3207"/>
                <a:ext cx="257" cy="30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非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6809" name="Group 90"/>
            <p:cNvGrpSpPr/>
            <p:nvPr/>
          </p:nvGrpSpPr>
          <p:grpSpPr>
            <a:xfrm>
              <a:off x="4128" y="864"/>
              <a:ext cx="1632" cy="2304"/>
              <a:chOff x="3684" y="974"/>
              <a:chExt cx="1740" cy="2554"/>
            </a:xfrm>
          </p:grpSpPr>
          <p:sp>
            <p:nvSpPr>
              <p:cNvPr id="76831" name="Rectangle 91"/>
              <p:cNvSpPr/>
              <p:nvPr>
                <p:custDataLst>
                  <p:tags r:id="rId26"/>
                </p:custDataLst>
              </p:nvPr>
            </p:nvSpPr>
            <p:spPr>
              <a:xfrm>
                <a:off x="4265" y="1026"/>
                <a:ext cx="512" cy="1063"/>
              </a:xfrm>
              <a:prstGeom prst="rect">
                <a:avLst/>
              </a:prstGeom>
              <a:solidFill>
                <a:srgbClr val="0033CC"/>
              </a:solidFill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32" name="Line 92"/>
              <p:cNvSpPr/>
              <p:nvPr>
                <p:custDataLst>
                  <p:tags r:id="rId27"/>
                </p:custDataLst>
              </p:nvPr>
            </p:nvSpPr>
            <p:spPr>
              <a:xfrm>
                <a:off x="3933" y="1182"/>
                <a:ext cx="332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33" name="Line 93"/>
              <p:cNvSpPr/>
              <p:nvPr>
                <p:custDataLst>
                  <p:tags r:id="rId28"/>
                </p:custDataLst>
              </p:nvPr>
            </p:nvSpPr>
            <p:spPr>
              <a:xfrm>
                <a:off x="4772" y="1510"/>
                <a:ext cx="332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34" name="Rectangle 94"/>
              <p:cNvSpPr/>
              <p:nvPr>
                <p:custDataLst>
                  <p:tags r:id="rId29"/>
                </p:custDataLst>
              </p:nvPr>
            </p:nvSpPr>
            <p:spPr>
              <a:xfrm>
                <a:off x="3688" y="974"/>
                <a:ext cx="278" cy="35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35" name="Group 95"/>
              <p:cNvGrpSpPr/>
              <p:nvPr/>
            </p:nvGrpSpPr>
            <p:grpSpPr>
              <a:xfrm>
                <a:off x="3688" y="1313"/>
                <a:ext cx="577" cy="351"/>
                <a:chOff x="13572" y="4544"/>
                <a:chExt cx="1852" cy="1129"/>
              </a:xfrm>
            </p:grpSpPr>
            <p:sp>
              <p:nvSpPr>
                <p:cNvPr id="76855" name="Line 96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4358" y="5213"/>
                  <a:ext cx="1066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56" name="Rectangle 97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3572" y="4544"/>
                  <a:ext cx="892" cy="112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B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36" name="Rectangle 98"/>
              <p:cNvSpPr/>
              <p:nvPr>
                <p:custDataLst>
                  <p:tags r:id="rId32"/>
                </p:custDataLst>
              </p:nvPr>
            </p:nvSpPr>
            <p:spPr>
              <a:xfrm>
                <a:off x="5136" y="1143"/>
                <a:ext cx="278" cy="35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37" name="Rectangle 99"/>
              <p:cNvSpPr/>
              <p:nvPr>
                <p:custDataLst>
                  <p:tags r:id="rId33"/>
                </p:custDataLst>
              </p:nvPr>
            </p:nvSpPr>
            <p:spPr>
              <a:xfrm>
                <a:off x="4375" y="974"/>
                <a:ext cx="278" cy="35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endParaRPr lang="zh-CN" altLang="zh-CN" sz="2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38" name="Rectangle 100"/>
              <p:cNvSpPr/>
              <p:nvPr>
                <p:custDataLst>
                  <p:tags r:id="rId34"/>
                </p:custDataLst>
              </p:nvPr>
            </p:nvSpPr>
            <p:spPr>
              <a:xfrm>
                <a:off x="4386" y="1342"/>
                <a:ext cx="278" cy="35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与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39" name="Group 101"/>
              <p:cNvGrpSpPr/>
              <p:nvPr/>
            </p:nvGrpSpPr>
            <p:grpSpPr>
              <a:xfrm>
                <a:off x="3684" y="1647"/>
                <a:ext cx="577" cy="351"/>
                <a:chOff x="13572" y="4544"/>
                <a:chExt cx="1852" cy="1129"/>
              </a:xfrm>
            </p:grpSpPr>
            <p:sp>
              <p:nvSpPr>
                <p:cNvPr id="76853" name="Line 102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4358" y="5213"/>
                  <a:ext cx="1066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54" name="Rectangle 103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3572" y="4544"/>
                  <a:ext cx="892" cy="112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C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40" name="Rectangle 104"/>
              <p:cNvSpPr/>
              <p:nvPr>
                <p:custDataLst>
                  <p:tags r:id="rId37"/>
                </p:custDataLst>
              </p:nvPr>
            </p:nvSpPr>
            <p:spPr>
              <a:xfrm>
                <a:off x="4275" y="2465"/>
                <a:ext cx="512" cy="1063"/>
              </a:xfrm>
              <a:prstGeom prst="rect">
                <a:avLst/>
              </a:prstGeom>
              <a:solidFill>
                <a:srgbClr val="0033CC"/>
              </a:solidFill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1" name="Line 105"/>
              <p:cNvSpPr/>
              <p:nvPr>
                <p:custDataLst>
                  <p:tags r:id="rId38"/>
                </p:custDataLst>
              </p:nvPr>
            </p:nvSpPr>
            <p:spPr>
              <a:xfrm>
                <a:off x="3943" y="2621"/>
                <a:ext cx="332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2" name="Line 106"/>
              <p:cNvSpPr/>
              <p:nvPr>
                <p:custDataLst>
                  <p:tags r:id="rId39"/>
                </p:custDataLst>
              </p:nvPr>
            </p:nvSpPr>
            <p:spPr>
              <a:xfrm>
                <a:off x="4782" y="2949"/>
                <a:ext cx="332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3" name="Rectangle 107"/>
              <p:cNvSpPr/>
              <p:nvPr>
                <p:custDataLst>
                  <p:tags r:id="rId40"/>
                </p:custDataLst>
              </p:nvPr>
            </p:nvSpPr>
            <p:spPr>
              <a:xfrm>
                <a:off x="3698" y="2413"/>
                <a:ext cx="278" cy="35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44" name="Group 108"/>
              <p:cNvGrpSpPr/>
              <p:nvPr/>
            </p:nvGrpSpPr>
            <p:grpSpPr>
              <a:xfrm>
                <a:off x="3698" y="2752"/>
                <a:ext cx="577" cy="351"/>
                <a:chOff x="13572" y="4544"/>
                <a:chExt cx="1852" cy="1129"/>
              </a:xfrm>
            </p:grpSpPr>
            <p:sp>
              <p:nvSpPr>
                <p:cNvPr id="76851" name="Line 109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4358" y="5213"/>
                  <a:ext cx="1066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52" name="Rectangle 110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3572" y="4544"/>
                  <a:ext cx="892" cy="112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B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45" name="Rectangle 111"/>
              <p:cNvSpPr/>
              <p:nvPr>
                <p:custDataLst>
                  <p:tags r:id="rId43"/>
                </p:custDataLst>
              </p:nvPr>
            </p:nvSpPr>
            <p:spPr>
              <a:xfrm>
                <a:off x="5146" y="2582"/>
                <a:ext cx="278" cy="35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6" name="Rectangle 112"/>
              <p:cNvSpPr/>
              <p:nvPr>
                <p:custDataLst>
                  <p:tags r:id="rId44"/>
                </p:custDataLst>
              </p:nvPr>
            </p:nvSpPr>
            <p:spPr>
              <a:xfrm>
                <a:off x="4385" y="2413"/>
                <a:ext cx="278" cy="35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endParaRPr lang="zh-CN" altLang="zh-CN" sz="2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7" name="Rectangle 113"/>
              <p:cNvSpPr/>
              <p:nvPr>
                <p:custDataLst>
                  <p:tags r:id="rId45"/>
                </p:custDataLst>
              </p:nvPr>
            </p:nvSpPr>
            <p:spPr>
              <a:xfrm>
                <a:off x="4396" y="2781"/>
                <a:ext cx="278" cy="35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或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48" name="Group 114"/>
              <p:cNvGrpSpPr/>
              <p:nvPr/>
            </p:nvGrpSpPr>
            <p:grpSpPr>
              <a:xfrm>
                <a:off x="3694" y="3086"/>
                <a:ext cx="577" cy="351"/>
                <a:chOff x="13572" y="4544"/>
                <a:chExt cx="1852" cy="1129"/>
              </a:xfrm>
            </p:grpSpPr>
            <p:sp>
              <p:nvSpPr>
                <p:cNvPr id="76849" name="Line 115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4358" y="5213"/>
                  <a:ext cx="1066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50" name="Rectangle 116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3572" y="4544"/>
                  <a:ext cx="892" cy="112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en-US" altLang="zh-CN" sz="2400" dirty="0">
                      <a:latin typeface="Times New Roman" panose="02020603050405020304" pitchFamily="18" charset="0"/>
                    </a:rPr>
                    <a:t>C</a:t>
                  </a:r>
                  <a:endParaRPr lang="en-US" altLang="zh-CN" sz="4200" dirty="0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6810" name="Group 117"/>
            <p:cNvGrpSpPr/>
            <p:nvPr/>
          </p:nvGrpSpPr>
          <p:grpSpPr>
            <a:xfrm>
              <a:off x="2112" y="1008"/>
              <a:ext cx="1612" cy="1676"/>
              <a:chOff x="1968" y="1008"/>
              <a:chExt cx="1612" cy="1676"/>
            </a:xfrm>
          </p:grpSpPr>
          <p:sp>
            <p:nvSpPr>
              <p:cNvPr id="76811" name="Rectangle 118"/>
              <p:cNvSpPr/>
              <p:nvPr>
                <p:custDataLst>
                  <p:tags r:id="rId48"/>
                </p:custDataLst>
              </p:nvPr>
            </p:nvSpPr>
            <p:spPr>
              <a:xfrm>
                <a:off x="2502" y="2102"/>
                <a:ext cx="474" cy="582"/>
              </a:xfrm>
              <a:prstGeom prst="rect">
                <a:avLst/>
              </a:prstGeom>
              <a:solidFill>
                <a:srgbClr val="0033CC"/>
              </a:solidFill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2" name="Line 119"/>
              <p:cNvSpPr/>
              <p:nvPr>
                <p:custDataLst>
                  <p:tags r:id="rId49"/>
                </p:custDataLst>
              </p:nvPr>
            </p:nvSpPr>
            <p:spPr>
              <a:xfrm>
                <a:off x="2195" y="2239"/>
                <a:ext cx="307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13" name="Line 120"/>
              <p:cNvSpPr/>
              <p:nvPr>
                <p:custDataLst>
                  <p:tags r:id="rId50"/>
                </p:custDataLst>
              </p:nvPr>
            </p:nvSpPr>
            <p:spPr>
              <a:xfrm>
                <a:off x="2195" y="2536"/>
                <a:ext cx="307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14" name="Line 121"/>
              <p:cNvSpPr/>
              <p:nvPr>
                <p:custDataLst>
                  <p:tags r:id="rId51"/>
                </p:custDataLst>
              </p:nvPr>
            </p:nvSpPr>
            <p:spPr>
              <a:xfrm>
                <a:off x="2974" y="2387"/>
                <a:ext cx="307" cy="0"/>
              </a:xfrm>
              <a:prstGeom prst="line">
                <a:avLst/>
              </a:prstGeom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15" name="Rectangle 122"/>
              <p:cNvSpPr/>
              <p:nvPr>
                <p:custDataLst>
                  <p:tags r:id="rId52"/>
                </p:custDataLst>
              </p:nvPr>
            </p:nvSpPr>
            <p:spPr>
              <a:xfrm>
                <a:off x="1968" y="2057"/>
                <a:ext cx="257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6" name="Rectangle 123"/>
              <p:cNvSpPr/>
              <p:nvPr>
                <p:custDataLst>
                  <p:tags r:id="rId53"/>
                </p:custDataLst>
              </p:nvPr>
            </p:nvSpPr>
            <p:spPr>
              <a:xfrm>
                <a:off x="1968" y="2353"/>
                <a:ext cx="257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B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7" name="Rectangle 124"/>
              <p:cNvSpPr/>
              <p:nvPr>
                <p:custDataLst>
                  <p:tags r:id="rId54"/>
                </p:custDataLst>
              </p:nvPr>
            </p:nvSpPr>
            <p:spPr>
              <a:xfrm>
                <a:off x="3308" y="2205"/>
                <a:ext cx="258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8" name="Rectangle 125"/>
              <p:cNvSpPr/>
              <p:nvPr>
                <p:custDataLst>
                  <p:tags r:id="rId55"/>
                </p:custDataLst>
              </p:nvPr>
            </p:nvSpPr>
            <p:spPr>
              <a:xfrm>
                <a:off x="2623" y="2160"/>
                <a:ext cx="257" cy="48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或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非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19" name="Group 126"/>
              <p:cNvGrpSpPr/>
              <p:nvPr/>
            </p:nvGrpSpPr>
            <p:grpSpPr>
              <a:xfrm>
                <a:off x="2209" y="1054"/>
                <a:ext cx="1087" cy="582"/>
                <a:chOff x="3158" y="5017"/>
                <a:chExt cx="1605" cy="1020"/>
              </a:xfrm>
            </p:grpSpPr>
            <p:sp>
              <p:nvSpPr>
                <p:cNvPr id="76827" name="Rectangle 127"/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3612" y="5017"/>
                  <a:ext cx="700" cy="1020"/>
                </a:xfrm>
                <a:prstGeom prst="rect">
                  <a:avLst/>
                </a:prstGeom>
                <a:solidFill>
                  <a:srgbClr val="0033CC"/>
                </a:solidFill>
                <a:ln w="25400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28" name="Line 128"/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3158" y="5257"/>
                  <a:ext cx="454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29" name="Line 129"/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3158" y="5777"/>
                  <a:ext cx="454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30" name="Line 130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4309" y="5517"/>
                  <a:ext cx="454" cy="0"/>
                </a:xfrm>
                <a:prstGeom prst="line">
                  <a:avLst/>
                </a:prstGeom>
                <a:ln w="25400" cap="flat" cmpd="sng">
                  <a:solidFill>
                    <a:srgbClr val="3333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20" name="Rectangle 131"/>
              <p:cNvSpPr/>
              <p:nvPr>
                <p:custDataLst>
                  <p:tags r:id="rId60"/>
                </p:custDataLst>
              </p:nvPr>
            </p:nvSpPr>
            <p:spPr>
              <a:xfrm>
                <a:off x="1982" y="1008"/>
                <a:ext cx="257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1" name="Rectangle 132"/>
              <p:cNvSpPr/>
              <p:nvPr>
                <p:custDataLst>
                  <p:tags r:id="rId61"/>
                </p:custDataLst>
              </p:nvPr>
            </p:nvSpPr>
            <p:spPr>
              <a:xfrm>
                <a:off x="1982" y="1305"/>
                <a:ext cx="257" cy="30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B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2" name="Rectangle 133"/>
              <p:cNvSpPr/>
              <p:nvPr>
                <p:custDataLst>
                  <p:tags r:id="rId62"/>
                </p:custDataLst>
              </p:nvPr>
            </p:nvSpPr>
            <p:spPr>
              <a:xfrm>
                <a:off x="3322" y="1156"/>
                <a:ext cx="258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4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3" name="Rectangle 134"/>
              <p:cNvSpPr/>
              <p:nvPr>
                <p:custDataLst>
                  <p:tags r:id="rId63"/>
                </p:custDataLst>
              </p:nvPr>
            </p:nvSpPr>
            <p:spPr>
              <a:xfrm>
                <a:off x="2618" y="1008"/>
                <a:ext cx="257" cy="3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endParaRPr lang="zh-CN" altLang="zh-CN" sz="2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4" name="Rectangle 135"/>
              <p:cNvSpPr/>
              <p:nvPr>
                <p:custDataLst>
                  <p:tags r:id="rId64"/>
                </p:custDataLst>
              </p:nvPr>
            </p:nvSpPr>
            <p:spPr>
              <a:xfrm>
                <a:off x="2624" y="1104"/>
                <a:ext cx="256" cy="48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与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solidFill>
                      <a:srgbClr val="DDF2FF"/>
                    </a:solidFill>
                    <a:latin typeface="Times New Roman" panose="02020603050405020304" pitchFamily="18" charset="0"/>
                  </a:rPr>
                  <a:t>非</a:t>
                </a:r>
                <a:endParaRPr lang="zh-CN" altLang="en-US" sz="2400" dirty="0">
                  <a:solidFill>
                    <a:srgbClr val="DDF2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5" name="Oval 136"/>
              <p:cNvSpPr/>
              <p:nvPr>
                <p:custDataLst>
                  <p:tags r:id="rId65"/>
                </p:custDataLst>
              </p:nvPr>
            </p:nvSpPr>
            <p:spPr>
              <a:xfrm>
                <a:off x="2976" y="1296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6" name="Oval 137"/>
              <p:cNvSpPr/>
              <p:nvPr>
                <p:custDataLst>
                  <p:tags r:id="rId66"/>
                </p:custDataLst>
              </p:nvPr>
            </p:nvSpPr>
            <p:spPr>
              <a:xfrm>
                <a:off x="2976" y="2352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1910618" y="5605959"/>
            <a:ext cx="86213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Aft>
                <a:spcPct val="5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一般逻辑门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只有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两种输出状态</a:t>
            </a:r>
            <a:r>
              <a:rPr lang="zh-CN" altLang="en-US" sz="2400" b="1" dirty="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：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高电平和低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电平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5416" y="200297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三态门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28" name="Group 144"/>
          <p:cNvGrpSpPr/>
          <p:nvPr/>
        </p:nvGrpSpPr>
        <p:grpSpPr>
          <a:xfrm>
            <a:off x="1631504" y="1515417"/>
            <a:ext cx="3200400" cy="2633663"/>
            <a:chOff x="720" y="1728"/>
            <a:chExt cx="2016" cy="1659"/>
          </a:xfrm>
        </p:grpSpPr>
        <p:sp>
          <p:nvSpPr>
            <p:cNvPr id="77839" name="Rectangle 145"/>
            <p:cNvSpPr/>
            <p:nvPr>
              <p:custDataLst>
                <p:tags r:id="rId1"/>
              </p:custDataLst>
            </p:nvPr>
          </p:nvSpPr>
          <p:spPr>
            <a:xfrm flipH="1">
              <a:off x="1336" y="3078"/>
              <a:ext cx="706" cy="30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0" tIns="0" rIns="0" bIns="0"/>
            <a:lstStyle/>
            <a:p>
              <a:pPr algn="just"/>
              <a:r>
                <a:rPr lang="zh-CN" altLang="en-US" sz="2400" b="1" dirty="0">
                  <a:solidFill>
                    <a:srgbClr val="7030A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三态门</a:t>
              </a:r>
              <a:endParaRPr lang="zh-CN" altLang="en-US" sz="24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77840" name="Group 146"/>
            <p:cNvGrpSpPr/>
            <p:nvPr/>
          </p:nvGrpSpPr>
          <p:grpSpPr>
            <a:xfrm>
              <a:off x="864" y="1728"/>
              <a:ext cx="1462" cy="814"/>
              <a:chOff x="892" y="1728"/>
              <a:chExt cx="1462" cy="814"/>
            </a:xfrm>
          </p:grpSpPr>
          <p:sp>
            <p:nvSpPr>
              <p:cNvPr id="77845" name="Rectangle 147"/>
              <p:cNvSpPr/>
              <p:nvPr>
                <p:custDataLst>
                  <p:tags r:id="rId2"/>
                </p:custDataLst>
              </p:nvPr>
            </p:nvSpPr>
            <p:spPr>
              <a:xfrm>
                <a:off x="1344" y="1728"/>
                <a:ext cx="450" cy="814"/>
              </a:xfrm>
              <a:prstGeom prst="rect">
                <a:avLst/>
              </a:prstGeom>
              <a:solidFill>
                <a:srgbClr val="CCFFCC"/>
              </a:solidFill>
              <a:ln w="38100" cap="flat" cmpd="sng">
                <a:solidFill>
                  <a:srgbClr val="3333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46" name="Line 148"/>
              <p:cNvSpPr/>
              <p:nvPr>
                <p:custDataLst>
                  <p:tags r:id="rId3"/>
                </p:custDataLst>
              </p:nvPr>
            </p:nvSpPr>
            <p:spPr>
              <a:xfrm>
                <a:off x="1052" y="2115"/>
                <a:ext cx="292" cy="0"/>
              </a:xfrm>
              <a:prstGeom prst="line">
                <a:avLst/>
              </a:prstGeom>
              <a:ln w="381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47" name="Line 149"/>
              <p:cNvSpPr/>
              <p:nvPr>
                <p:custDataLst>
                  <p:tags r:id="rId4"/>
                </p:custDataLst>
              </p:nvPr>
            </p:nvSpPr>
            <p:spPr>
              <a:xfrm>
                <a:off x="1792" y="2127"/>
                <a:ext cx="292" cy="0"/>
              </a:xfrm>
              <a:prstGeom prst="line">
                <a:avLst/>
              </a:prstGeom>
              <a:ln w="381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48" name="Rectangle 150"/>
              <p:cNvSpPr/>
              <p:nvPr>
                <p:custDataLst>
                  <p:tags r:id="rId5"/>
                </p:custDataLst>
              </p:nvPr>
            </p:nvSpPr>
            <p:spPr>
              <a:xfrm>
                <a:off x="892" y="1980"/>
                <a:ext cx="244" cy="2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49" name="Rectangle 151"/>
              <p:cNvSpPr/>
              <p:nvPr>
                <p:custDataLst>
                  <p:tags r:id="rId6"/>
                </p:custDataLst>
              </p:nvPr>
            </p:nvSpPr>
            <p:spPr>
              <a:xfrm>
                <a:off x="2110" y="2013"/>
                <a:ext cx="244" cy="4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7841" name="Line 152"/>
            <p:cNvSpPr/>
            <p:nvPr>
              <p:custDataLst>
                <p:tags r:id="rId7"/>
              </p:custDataLst>
            </p:nvPr>
          </p:nvSpPr>
          <p:spPr>
            <a:xfrm>
              <a:off x="1095" y="2702"/>
              <a:ext cx="457" cy="0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42" name="Line 153"/>
            <p:cNvSpPr/>
            <p:nvPr>
              <p:custDataLst>
                <p:tags r:id="rId8"/>
              </p:custDataLst>
            </p:nvPr>
          </p:nvSpPr>
          <p:spPr>
            <a:xfrm>
              <a:off x="1552" y="2536"/>
              <a:ext cx="0" cy="166"/>
            </a:xfrm>
            <a:prstGeom prst="line">
              <a:avLst/>
            </a:prstGeom>
            <a:ln w="38100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43" name="Rectangle 154"/>
            <p:cNvSpPr/>
            <p:nvPr>
              <p:custDataLst>
                <p:tags r:id="rId9"/>
              </p:custDataLst>
            </p:nvPr>
          </p:nvSpPr>
          <p:spPr>
            <a:xfrm>
              <a:off x="720" y="2599"/>
              <a:ext cx="340" cy="281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0" tIns="0" rIns="0" bIns="0"/>
            <a:lstStyle/>
            <a:p>
              <a:pPr algn="just"/>
              <a:r>
                <a:rPr lang="en-US" altLang="zh-CN" sz="2400" dirty="0">
                  <a:latin typeface="Times New Roman" panose="02020603050405020304" pitchFamily="18" charset="0"/>
                </a:rPr>
                <a:t>EN</a:t>
              </a:r>
              <a:endParaRPr lang="en-US" altLang="zh-CN" sz="4200" dirty="0">
                <a:latin typeface="Times New Roman" panose="02020603050405020304" pitchFamily="18" charset="0"/>
              </a:endParaRPr>
            </a:p>
          </p:txBody>
        </p:sp>
        <p:sp>
          <p:nvSpPr>
            <p:cNvPr id="77844" name="Rectangle 155"/>
            <p:cNvSpPr/>
            <p:nvPr>
              <p:custDataLst>
                <p:tags r:id="rId10"/>
              </p:custDataLst>
            </p:nvPr>
          </p:nvSpPr>
          <p:spPr>
            <a:xfrm>
              <a:off x="2129" y="2156"/>
              <a:ext cx="607" cy="772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0" tIns="0" rIns="0" bIns="0"/>
            <a:lstStyle/>
            <a:p>
              <a:pPr algn="just"/>
              <a:r>
                <a: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rPr>
                <a:t>高电平</a:t>
              </a:r>
              <a:endPara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just"/>
              <a:r>
                <a: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rPr>
                <a:t>低电平</a:t>
              </a:r>
              <a:endPara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just"/>
              <a:r>
                <a:rPr lang="zh-CN" altLang="en-US" sz="2400" b="1" dirty="0">
                  <a:solidFill>
                    <a:srgbClr val="C0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高阻态</a:t>
              </a:r>
              <a:endPara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77830" name="Group 157"/>
          <p:cNvGrpSpPr/>
          <p:nvPr/>
        </p:nvGrpSpPr>
        <p:grpSpPr>
          <a:xfrm>
            <a:off x="6960096" y="1484784"/>
            <a:ext cx="3049588" cy="2674937"/>
            <a:chOff x="3552" y="1680"/>
            <a:chExt cx="1921" cy="1685"/>
          </a:xfrm>
        </p:grpSpPr>
        <p:sp>
          <p:nvSpPr>
            <p:cNvPr id="77831" name="Rectangle 158"/>
            <p:cNvSpPr/>
            <p:nvPr>
              <p:custDataLst>
                <p:tags r:id="rId11"/>
              </p:custDataLst>
            </p:nvPr>
          </p:nvSpPr>
          <p:spPr>
            <a:xfrm flipH="1">
              <a:off x="4077" y="3042"/>
              <a:ext cx="815" cy="323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0" tIns="0" rIns="0" bIns="0"/>
            <a:lstStyle/>
            <a:p>
              <a:pPr algn="just"/>
              <a:r>
                <a:rPr lang="zh-CN" altLang="en-US" sz="2400" b="1" dirty="0">
                  <a:solidFill>
                    <a:srgbClr val="7030A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逻辑门</a:t>
              </a:r>
              <a:endParaRPr lang="zh-CN" altLang="en-US" sz="24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77832" name="Group 159"/>
            <p:cNvGrpSpPr/>
            <p:nvPr/>
          </p:nvGrpSpPr>
          <p:grpSpPr>
            <a:xfrm>
              <a:off x="3552" y="1680"/>
              <a:ext cx="1921" cy="1056"/>
              <a:chOff x="3552" y="1680"/>
              <a:chExt cx="1921" cy="1056"/>
            </a:xfrm>
          </p:grpSpPr>
          <p:sp>
            <p:nvSpPr>
              <p:cNvPr id="77833" name="Rectangle 16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831" y="2206"/>
                <a:ext cx="642" cy="5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高电平</a:t>
                </a:r>
                <a:endPara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algn="just"/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低电平</a:t>
                </a:r>
                <a:endPara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7834" name="Rectangle 161"/>
              <p:cNvSpPr/>
              <p:nvPr>
                <p:custDataLst>
                  <p:tags r:id="rId13"/>
                </p:custDataLst>
              </p:nvPr>
            </p:nvSpPr>
            <p:spPr>
              <a:xfrm>
                <a:off x="4004" y="1680"/>
                <a:ext cx="450" cy="814"/>
              </a:xfrm>
              <a:prstGeom prst="rect">
                <a:avLst/>
              </a:prstGeom>
              <a:solidFill>
                <a:srgbClr val="CCFFFF"/>
              </a:solidFill>
              <a:ln w="38100" cap="flat" cmpd="sng">
                <a:solidFill>
                  <a:srgbClr val="3333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35" name="Line 162"/>
              <p:cNvSpPr/>
              <p:nvPr>
                <p:custDataLst>
                  <p:tags r:id="rId14"/>
                </p:custDataLst>
              </p:nvPr>
            </p:nvSpPr>
            <p:spPr>
              <a:xfrm>
                <a:off x="3712" y="2067"/>
                <a:ext cx="292" cy="0"/>
              </a:xfrm>
              <a:prstGeom prst="line">
                <a:avLst/>
              </a:prstGeom>
              <a:ln w="381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36" name="Line 163"/>
              <p:cNvSpPr/>
              <p:nvPr>
                <p:custDataLst>
                  <p:tags r:id="rId15"/>
                </p:custDataLst>
              </p:nvPr>
            </p:nvSpPr>
            <p:spPr>
              <a:xfrm>
                <a:off x="4452" y="2079"/>
                <a:ext cx="292" cy="0"/>
              </a:xfrm>
              <a:prstGeom prst="line">
                <a:avLst/>
              </a:prstGeom>
              <a:ln w="38100" cap="flat" cmpd="sng">
                <a:solidFill>
                  <a:srgbClr val="3333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37" name="Rectangle 164"/>
              <p:cNvSpPr/>
              <p:nvPr>
                <p:custDataLst>
                  <p:tags r:id="rId16"/>
                </p:custDataLst>
              </p:nvPr>
            </p:nvSpPr>
            <p:spPr>
              <a:xfrm>
                <a:off x="3552" y="1932"/>
                <a:ext cx="244" cy="2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38" name="Rectangle 165"/>
              <p:cNvSpPr/>
              <p:nvPr>
                <p:custDataLst>
                  <p:tags r:id="rId17"/>
                </p:custDataLst>
              </p:nvPr>
            </p:nvSpPr>
            <p:spPr>
              <a:xfrm>
                <a:off x="4770" y="1942"/>
                <a:ext cx="244" cy="4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07368" y="4312723"/>
            <a:ext cx="11161240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60045" algn="just">
              <a:lnSpc>
                <a:spcPct val="130000"/>
              </a:lnSpc>
              <a:spcBef>
                <a:spcPts val="0"/>
              </a:spcBef>
              <a:spcAft>
                <a:spcPct val="30000"/>
              </a:spcAft>
              <a:buClr>
                <a:srgbClr val="FF0000"/>
              </a:buClr>
              <a:buFont typeface="Monotype Sorts" pitchFamily="2" charset="2"/>
            </a:pP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Wingdings 2" panose="05020102010507070707" pitchFamily="18" charset="2"/>
              </a:rPr>
              <a:t>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三态门比逻辑门增加了一个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控制端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EN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（又称高能端）当控制端有效时，三态门处于工作态，否则处于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高阻态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marL="360045" algn="just">
              <a:lnSpc>
                <a:spcPct val="130000"/>
              </a:lnSpc>
              <a:spcBef>
                <a:spcPts val="0"/>
              </a:spcBef>
              <a:spcAft>
                <a:spcPct val="30000"/>
              </a:spcAft>
              <a:buClr>
                <a:srgbClr val="FF0000"/>
              </a:buClr>
              <a:buFont typeface="Monotype Sorts" pitchFamily="2" charset="2"/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Wingdings 2" panose="05020102010507070707" pitchFamily="18" charset="2"/>
              </a:rPr>
              <a:t>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高阻态：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相当于该门和它连接的电路处于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断开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的状态，主要是用于总线的连接，因为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总线只允许同时有一个使用者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00855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400" y="1916832"/>
            <a:ext cx="5976665" cy="4443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Address Data Bus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分时复用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的地址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数据线，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传送地址时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单向三态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输出。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传送数据时可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双向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三态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输入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输出。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8" name="Group 169"/>
          <p:cNvGrpSpPr/>
          <p:nvPr/>
        </p:nvGrpSpPr>
        <p:grpSpPr>
          <a:xfrm>
            <a:off x="7109390" y="1189355"/>
            <a:ext cx="4027170" cy="5335270"/>
            <a:chOff x="1837" y="300"/>
            <a:chExt cx="2831" cy="4020"/>
          </a:xfrm>
        </p:grpSpPr>
        <p:pic>
          <p:nvPicPr>
            <p:cNvPr id="9" name="Picture 170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Rectangle 171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8854" name="Rectangle 173"/>
          <p:cNvSpPr/>
          <p:nvPr>
            <p:custDataLst>
              <p:tags r:id="rId4"/>
            </p:custDataLst>
          </p:nvPr>
        </p:nvSpPr>
        <p:spPr>
          <a:xfrm>
            <a:off x="7157908" y="1608463"/>
            <a:ext cx="508000" cy="3662045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8855" name="Rectangle 174"/>
          <p:cNvSpPr/>
          <p:nvPr>
            <p:custDataLst>
              <p:tags r:id="rId5"/>
            </p:custDataLst>
          </p:nvPr>
        </p:nvSpPr>
        <p:spPr>
          <a:xfrm>
            <a:off x="9418508" y="1633622"/>
            <a:ext cx="660400" cy="283210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9070" y="1658937"/>
            <a:ext cx="6249018" cy="4443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19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Address /Status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分时复用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的地址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状态线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作地址线时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19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~A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与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~AD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一起构成访问存储器的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位物理地址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注意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访问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端口时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19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保持为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sym typeface="Wingdings 2" panose="05020102010507070707" pitchFamily="18" charset="2"/>
              </a:rPr>
              <a:t>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7" name="Group 178"/>
          <p:cNvGrpSpPr/>
          <p:nvPr/>
        </p:nvGrpSpPr>
        <p:grpSpPr>
          <a:xfrm>
            <a:off x="7320136" y="1196975"/>
            <a:ext cx="3806825" cy="5367020"/>
            <a:chOff x="1837" y="300"/>
            <a:chExt cx="2831" cy="4020"/>
          </a:xfrm>
        </p:grpSpPr>
        <p:pic>
          <p:nvPicPr>
            <p:cNvPr id="8" name="Picture 179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180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9878" name="Rectangle 182"/>
          <p:cNvSpPr/>
          <p:nvPr>
            <p:custDataLst>
              <p:tags r:id="rId4"/>
            </p:custDataLst>
          </p:nvPr>
        </p:nvSpPr>
        <p:spPr>
          <a:xfrm>
            <a:off x="9485477" y="1840111"/>
            <a:ext cx="762000" cy="1012825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3392" y="1268739"/>
            <a:ext cx="5967908" cy="2827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19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Address /Status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分时复用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的地址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状态线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作状态线时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，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用来输出状态信息。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用来确定当前使用的段寄存器。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sym typeface="Wingdings 2" panose="05020102010507070707" pitchFamily="18" charset="2"/>
              </a:rPr>
              <a:t>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7" name="Group 178"/>
          <p:cNvGrpSpPr/>
          <p:nvPr/>
        </p:nvGrpSpPr>
        <p:grpSpPr>
          <a:xfrm>
            <a:off x="7257727" y="1196975"/>
            <a:ext cx="3806825" cy="5367020"/>
            <a:chOff x="1837" y="300"/>
            <a:chExt cx="2831" cy="4020"/>
          </a:xfrm>
        </p:grpSpPr>
        <p:pic>
          <p:nvPicPr>
            <p:cNvPr id="8" name="Picture 179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180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238" name="Group 190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343472" y="3880485"/>
          <a:ext cx="4119562" cy="2314575"/>
        </p:xfrm>
        <a:graphic>
          <a:graphicData uri="http://schemas.openxmlformats.org/drawingml/2006/table">
            <a:tbl>
              <a:tblPr/>
              <a:tblGrid>
                <a:gridCol w="2060574"/>
                <a:gridCol w="2058988"/>
              </a:tblGrid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S</a:t>
                      </a:r>
                      <a:r>
                        <a:rPr kumimoji="1" lang="en-US" altLang="zh-CN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S</a:t>
                      </a:r>
                      <a:r>
                        <a:rPr kumimoji="1" lang="en-US" altLang="zh-CN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段寄存器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0          0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ES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0          1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SS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1          0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CS(I/O,INT)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1          1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DS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922" name="Rectangle 210"/>
          <p:cNvSpPr/>
          <p:nvPr>
            <p:custDataLst>
              <p:tags r:id="rId5"/>
            </p:custDataLst>
          </p:nvPr>
        </p:nvSpPr>
        <p:spPr>
          <a:xfrm>
            <a:off x="9433863" y="1916430"/>
            <a:ext cx="762000" cy="1092200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9416" y="1196752"/>
            <a:ext cx="5967908" cy="4443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19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Address /Status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分时复用的地址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状态线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     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50000"/>
              </a:spcBef>
            </a:pPr>
            <a:endParaRPr lang="en-US" altLang="zh-CN" sz="2000" dirty="0">
              <a:latin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5 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用来表示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中断标志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状态。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时，</a:t>
            </a:r>
            <a:r>
              <a:rPr lang="zh-CN" altLang="en-US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置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b="1" baseline="-250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6 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恒保持为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238" name="Group 19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43472" y="2440716"/>
          <a:ext cx="4119562" cy="2314575"/>
        </p:xfrm>
        <a:graphic>
          <a:graphicData uri="http://schemas.openxmlformats.org/drawingml/2006/table">
            <a:tbl>
              <a:tblPr/>
              <a:tblGrid>
                <a:gridCol w="2060574"/>
                <a:gridCol w="2058988"/>
              </a:tblGrid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   S</a:t>
                      </a:r>
                      <a:r>
                        <a:rPr kumimoji="1" lang="en-US" altLang="zh-CN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       S</a:t>
                      </a:r>
                      <a:r>
                        <a:rPr kumimoji="1" lang="en-US" altLang="zh-CN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段寄存器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0          0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ES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0          1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SS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1          0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CS(I/O,INT)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1          1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DS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2948" name="Group 214"/>
          <p:cNvGrpSpPr/>
          <p:nvPr/>
        </p:nvGrpSpPr>
        <p:grpSpPr>
          <a:xfrm>
            <a:off x="7320136" y="1196752"/>
            <a:ext cx="3716660" cy="5570984"/>
            <a:chOff x="1837" y="300"/>
            <a:chExt cx="2831" cy="4020"/>
          </a:xfrm>
        </p:grpSpPr>
        <p:pic>
          <p:nvPicPr>
            <p:cNvPr id="82972" name="Picture 215"/>
            <p:cNvPicPr preferRelativeResize="0"/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973" name="Rectangle 216"/>
            <p:cNvSpPr/>
            <p:nvPr>
              <p:custDataLst>
                <p:tags r:id="rId4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2971" name="Rectangle 239"/>
          <p:cNvSpPr/>
          <p:nvPr>
            <p:custDataLst>
              <p:tags r:id="rId5"/>
            </p:custDataLst>
          </p:nvPr>
        </p:nvSpPr>
        <p:spPr>
          <a:xfrm>
            <a:off x="9373096" y="1676400"/>
            <a:ext cx="762000" cy="1092200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9416" y="1890078"/>
            <a:ext cx="6039916" cy="4443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RD(Read)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读信号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，三态输出，低电平有效。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表示当前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正在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读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存储器或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端口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WR(Write)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写信号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，三态输出，低电平有效。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表示当前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正在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写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存储器或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端口。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83974" name="Group 245"/>
          <p:cNvGrpSpPr/>
          <p:nvPr/>
        </p:nvGrpSpPr>
        <p:grpSpPr>
          <a:xfrm>
            <a:off x="7392144" y="1196975"/>
            <a:ext cx="3709987" cy="5410200"/>
            <a:chOff x="1837" y="300"/>
            <a:chExt cx="2831" cy="4020"/>
          </a:xfrm>
        </p:grpSpPr>
        <p:pic>
          <p:nvPicPr>
            <p:cNvPr id="83977" name="Picture 246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3978" name="Rectangle 247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3975" name="Rectangle 248"/>
          <p:cNvSpPr/>
          <p:nvPr>
            <p:custDataLst>
              <p:tags r:id="rId4"/>
            </p:custDataLst>
          </p:nvPr>
        </p:nvSpPr>
        <p:spPr>
          <a:xfrm>
            <a:off x="9397148" y="3349627"/>
            <a:ext cx="7620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3976" name="Rectangle 249"/>
          <p:cNvSpPr/>
          <p:nvPr>
            <p:custDataLst>
              <p:tags r:id="rId5"/>
            </p:custDataLst>
          </p:nvPr>
        </p:nvSpPr>
        <p:spPr>
          <a:xfrm>
            <a:off x="9460648" y="4111626"/>
            <a:ext cx="1231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3472" y="1890078"/>
            <a:ext cx="504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343472" y="4102280"/>
            <a:ext cx="504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5788" y="188913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dirty="0">
                <a:sym typeface="+mn-ea"/>
              </a:rPr>
              <a:t>2-1   8086 CPU结构</a:t>
            </a:r>
            <a:endParaRPr lang="en-US" altLang="zh-CN" sz="4000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3000" y="0"/>
          <a:ext cx="90551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8963025" imgH="6334125" progId="">
                  <p:embed/>
                </p:oleObj>
              </mc:Choice>
              <mc:Fallback>
                <p:oleObj name="" r:id="rId2" imgW="8963025" imgH="6334125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3000" y="0"/>
                        <a:ext cx="9055100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AutoShape 3"/>
          <p:cNvSpPr/>
          <p:nvPr>
            <p:custDataLst>
              <p:tags r:id="rId4"/>
            </p:custDataLst>
          </p:nvPr>
        </p:nvSpPr>
        <p:spPr>
          <a:xfrm>
            <a:off x="3886200" y="0"/>
            <a:ext cx="1676400" cy="914400"/>
          </a:xfrm>
          <a:prstGeom prst="wedgeRectCallout">
            <a:avLst>
              <a:gd name="adj1" fmla="val -44319"/>
              <a:gd name="adj2" fmla="val 119968"/>
            </a:avLst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/>
          <a:p>
            <a:pPr algn="ctr" eaLnBrk="1" hangingPunct="1"/>
            <a:r>
              <a:rPr lang="zh-CN" altLang="en-US" sz="3200" dirty="0">
                <a:latin typeface="Times New Roman" panose="02020603050405020304" pitchFamily="18" charset="0"/>
              </a:rPr>
              <a:t>执行部件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2292" name="AutoShape 4"/>
          <p:cNvSpPr/>
          <p:nvPr>
            <p:custDataLst>
              <p:tags r:id="rId5"/>
            </p:custDataLst>
          </p:nvPr>
        </p:nvSpPr>
        <p:spPr>
          <a:xfrm>
            <a:off x="7467600" y="2743200"/>
            <a:ext cx="2819400" cy="1295400"/>
          </a:xfrm>
          <a:prstGeom prst="wedgeRect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/>
          <a:p>
            <a:pPr algn="ctr" eaLnBrk="1" hangingPunct="1"/>
            <a:r>
              <a:rPr lang="zh-CN" altLang="en-US" sz="3600" dirty="0">
                <a:latin typeface="Times New Roman" panose="02020603050405020304" pitchFamily="18" charset="0"/>
              </a:rPr>
              <a:t>总线接口部件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grpSp>
        <p:nvGrpSpPr>
          <p:cNvPr id="12305" name="Group 17"/>
          <p:cNvGrpSpPr/>
          <p:nvPr/>
        </p:nvGrpSpPr>
        <p:grpSpPr>
          <a:xfrm>
            <a:off x="2514600" y="304800"/>
            <a:ext cx="3124200" cy="1219200"/>
            <a:chOff x="864" y="192"/>
            <a:chExt cx="1968" cy="768"/>
          </a:xfrm>
        </p:grpSpPr>
        <p:sp>
          <p:nvSpPr>
            <p:cNvPr id="12303" name="AutoShape 12"/>
            <p:cNvSpPr/>
            <p:nvPr>
              <p:custDataLst>
                <p:tags r:id="rId6"/>
              </p:custDataLst>
            </p:nvPr>
          </p:nvSpPr>
          <p:spPr>
            <a:xfrm>
              <a:off x="1584" y="192"/>
              <a:ext cx="1248" cy="432"/>
            </a:xfrm>
            <a:prstGeom prst="wedgeRectCallout">
              <a:avLst>
                <a:gd name="adj1" fmla="val -43750"/>
                <a:gd name="adj2" fmla="val 70000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</a:rPr>
                <a:t>通用寄存器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2304" name="Rectangle 16"/>
            <p:cNvSpPr/>
            <p:nvPr>
              <p:custDataLst>
                <p:tags r:id="rId7"/>
              </p:custDataLst>
            </p:nvPr>
          </p:nvSpPr>
          <p:spPr>
            <a:xfrm>
              <a:off x="864" y="240"/>
              <a:ext cx="720" cy="720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07" name="Group 19"/>
          <p:cNvGrpSpPr/>
          <p:nvPr/>
        </p:nvGrpSpPr>
        <p:grpSpPr>
          <a:xfrm>
            <a:off x="2438400" y="304800"/>
            <a:ext cx="7848600" cy="3505200"/>
            <a:chOff x="816" y="192"/>
            <a:chExt cx="4944" cy="2208"/>
          </a:xfrm>
        </p:grpSpPr>
        <p:sp>
          <p:nvSpPr>
            <p:cNvPr id="12301" name="AutoShape 13"/>
            <p:cNvSpPr/>
            <p:nvPr>
              <p:custDataLst>
                <p:tags r:id="rId8"/>
              </p:custDataLst>
            </p:nvPr>
          </p:nvSpPr>
          <p:spPr>
            <a:xfrm>
              <a:off x="1872" y="192"/>
              <a:ext cx="3888" cy="2208"/>
            </a:xfrm>
            <a:prstGeom prst="wedgeRectCallout">
              <a:avLst>
                <a:gd name="adj1" fmla="val -57486"/>
                <a:gd name="adj2" fmla="val -4213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指针和变址寄存器</a:t>
              </a:r>
              <a:endPara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</a:rPr>
                <a:t>SP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：堆栈指针，其内容与堆栈段寄存器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SS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的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         内容一起，提供堆栈操作地址。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BP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：基址指针：构成段内偏移地址的一部分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.</a:t>
              </a:r>
              <a:endParaRPr lang="en-US" altLang="zh-CN" sz="2400" dirty="0">
                <a:latin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</a:rPr>
                <a:t> SI: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Source Index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）：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SI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含有源地址意思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,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产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         生有效地址或实际地址的偏移量。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DI: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Destination Index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）：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DI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含有目的意思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,</a:t>
              </a:r>
              <a:endParaRPr lang="en-US" altLang="zh-CN" sz="2400" dirty="0">
                <a:latin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产生有效地址或实际地址的偏移量。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302" name="Rectangle 18"/>
            <p:cNvSpPr/>
            <p:nvPr>
              <p:custDataLst>
                <p:tags r:id="rId9"/>
              </p:custDataLst>
            </p:nvPr>
          </p:nvSpPr>
          <p:spPr>
            <a:xfrm>
              <a:off x="816" y="960"/>
              <a:ext cx="768" cy="768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09" name="Group 21"/>
          <p:cNvGrpSpPr/>
          <p:nvPr/>
        </p:nvGrpSpPr>
        <p:grpSpPr>
          <a:xfrm>
            <a:off x="2209800" y="2819400"/>
            <a:ext cx="5943600" cy="2438400"/>
            <a:chOff x="672" y="1776"/>
            <a:chExt cx="3744" cy="1536"/>
          </a:xfrm>
        </p:grpSpPr>
        <p:sp>
          <p:nvSpPr>
            <p:cNvPr id="12299" name="AutoShape 14"/>
            <p:cNvSpPr/>
            <p:nvPr>
              <p:custDataLst>
                <p:tags r:id="rId10"/>
              </p:custDataLst>
            </p:nvPr>
          </p:nvSpPr>
          <p:spPr>
            <a:xfrm>
              <a:off x="1968" y="1776"/>
              <a:ext cx="2448" cy="912"/>
            </a:xfrm>
            <a:prstGeom prst="wedgeRectCallout">
              <a:avLst>
                <a:gd name="adj1" fmla="val -63972"/>
                <a:gd name="adj2" fmla="val 80481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算术逻辑单元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ALU</a:t>
              </a: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：</a:t>
              </a:r>
              <a:endPara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主要是加法器。大部分指令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的执行由加法器完成。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300" name="Rectangle 20"/>
            <p:cNvSpPr/>
            <p:nvPr>
              <p:custDataLst>
                <p:tags r:id="rId11"/>
              </p:custDataLst>
            </p:nvPr>
          </p:nvSpPr>
          <p:spPr>
            <a:xfrm>
              <a:off x="672" y="2736"/>
              <a:ext cx="1104" cy="576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32" name="Group 44"/>
          <p:cNvGrpSpPr/>
          <p:nvPr/>
        </p:nvGrpSpPr>
        <p:grpSpPr>
          <a:xfrm>
            <a:off x="2468572" y="3429000"/>
            <a:ext cx="7513637" cy="2895600"/>
            <a:chOff x="835" y="2160"/>
            <a:chExt cx="4733" cy="1824"/>
          </a:xfrm>
        </p:grpSpPr>
        <p:sp>
          <p:nvSpPr>
            <p:cNvPr id="12297" name="AutoShape 15"/>
            <p:cNvSpPr/>
            <p:nvPr>
              <p:custDataLst>
                <p:tags r:id="rId12"/>
              </p:custDataLst>
            </p:nvPr>
          </p:nvSpPr>
          <p:spPr>
            <a:xfrm>
              <a:off x="1392" y="2160"/>
              <a:ext cx="4176" cy="1296"/>
            </a:xfrm>
            <a:prstGeom prst="wedgeRectCallout">
              <a:avLst>
                <a:gd name="adj1" fmla="val -42097"/>
                <a:gd name="adj2" fmla="val 71449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r>
                <a:rPr lang="zh-CN" altLang="en-US" sz="32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标志寄存器</a:t>
              </a:r>
              <a:r>
                <a:rPr lang="zh-CN" altLang="en-US" b="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：</a:t>
              </a:r>
              <a:endParaRPr lang="zh-CN" altLang="en-US" b="0" dirty="0">
                <a:solidFill>
                  <a:srgbClr val="FFFF99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16</a:t>
              </a:r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位字利用了</a:t>
              </a:r>
              <a:r>
                <a: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9</a:t>
              </a:r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位。 标志分两类</a:t>
              </a:r>
              <a:r>
                <a:rPr lang="zh-CN" altLang="en-US" b="0" dirty="0">
                  <a:solidFill>
                    <a:srgbClr val="00FFCC"/>
                  </a:solidFill>
                  <a:latin typeface="Times New Roman" panose="02020603050405020304" pitchFamily="18" charset="0"/>
                </a:rPr>
                <a:t>：</a:t>
              </a:r>
              <a:endParaRPr lang="zh-CN" altLang="en-US" b="0" dirty="0">
                <a:solidFill>
                  <a:srgbClr val="00FFCC"/>
                </a:solidFill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状态标志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6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位）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: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反映刚刚完成的操作结果情况。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控制标志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位）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: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在某些指令操作中起控制作用。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298" name="Rectangle 22"/>
            <p:cNvSpPr/>
            <p:nvPr>
              <p:custDataLst>
                <p:tags r:id="rId13"/>
              </p:custDataLst>
            </p:nvPr>
          </p:nvSpPr>
          <p:spPr>
            <a:xfrm>
              <a:off x="835" y="3600"/>
              <a:ext cx="1085" cy="384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ldLvl="0" animBg="1"/>
      <p:bldP spid="12292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1891171"/>
            <a:ext cx="6185339" cy="49339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５、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M/IO(Memory/IO)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存储器或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端口访问信号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，三态输出。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高电平：表示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正在访问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存储器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低电平：表示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正在访问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端口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4999" name="Group 262"/>
          <p:cNvGrpSpPr/>
          <p:nvPr/>
        </p:nvGrpSpPr>
        <p:grpSpPr>
          <a:xfrm>
            <a:off x="7354565" y="1196975"/>
            <a:ext cx="3709987" cy="5410200"/>
            <a:chOff x="1837" y="300"/>
            <a:chExt cx="2831" cy="4020"/>
          </a:xfrm>
        </p:grpSpPr>
        <p:pic>
          <p:nvPicPr>
            <p:cNvPr id="85001" name="Picture 263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5002" name="Rectangle 264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5000" name="Rectangle 265"/>
          <p:cNvSpPr/>
          <p:nvPr>
            <p:custDataLst>
              <p:tags r:id="rId4"/>
            </p:custDataLst>
          </p:nvPr>
        </p:nvSpPr>
        <p:spPr>
          <a:xfrm>
            <a:off x="9438946" y="4378325"/>
            <a:ext cx="1104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559496" y="1988840"/>
            <a:ext cx="504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34110"/>
            <a:ext cx="6113331" cy="493395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BHE/S</a:t>
            </a:r>
            <a:r>
              <a:rPr lang="en-US" altLang="zh-CN" sz="2400" baseline="-25000" dirty="0">
                <a:latin typeface="Times New Roman" panose="02020603050405020304" pitchFamily="18" charset="0"/>
                <a:sym typeface="+mn-ea"/>
              </a:rPr>
              <a:t>7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(Bus High Enable/ Status)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总线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高字节有效信号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该信号三态输出，低电平有效。用来表示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数据总线上的数据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是否有效。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321" name="Group 27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43257" y="3356992"/>
          <a:ext cx="4673600" cy="2938463"/>
        </p:xfrm>
        <a:graphic>
          <a:graphicData uri="http://schemas.openxmlformats.org/drawingml/2006/table">
            <a:tbl>
              <a:tblPr/>
              <a:tblGrid>
                <a:gridCol w="876300"/>
                <a:gridCol w="703263"/>
                <a:gridCol w="3094037"/>
              </a:tblGrid>
              <a:tr h="4057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BHE</a:t>
                      </a:r>
                      <a:endParaRPr kumimoji="1" lang="en-US" altLang="zh-CN" sz="2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AD</a:t>
                      </a:r>
                      <a:r>
                        <a:rPr kumimoji="1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endParaRPr kumimoji="1" lang="en-US" altLang="zh-CN" sz="2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总线使用情况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位数据总线上进行字传送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高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位数据总线上进行字节传送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低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位数据总线上进行字节传送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0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无效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6020" name="Group 269"/>
          <p:cNvGrpSpPr/>
          <p:nvPr/>
        </p:nvGrpSpPr>
        <p:grpSpPr>
          <a:xfrm>
            <a:off x="7464152" y="1196975"/>
            <a:ext cx="3709987" cy="5410200"/>
            <a:chOff x="1837" y="300"/>
            <a:chExt cx="2831" cy="4020"/>
          </a:xfrm>
        </p:grpSpPr>
        <p:pic>
          <p:nvPicPr>
            <p:cNvPr id="86049" name="Picture 270"/>
            <p:cNvPicPr preferRelativeResize="0"/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6050" name="Rectangle 271"/>
            <p:cNvSpPr/>
            <p:nvPr>
              <p:custDataLst>
                <p:tags r:id="rId4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6048" name="Rectangle 299"/>
          <p:cNvSpPr/>
          <p:nvPr>
            <p:custDataLst>
              <p:tags r:id="rId5"/>
            </p:custDataLst>
          </p:nvPr>
        </p:nvSpPr>
        <p:spPr>
          <a:xfrm>
            <a:off x="9459631" y="2879725"/>
            <a:ext cx="10414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15480" y="1224799"/>
            <a:ext cx="576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34110"/>
            <a:ext cx="6113331" cy="49339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READY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准备就绪信号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，由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外部输入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，高电平有效。它是由被访问的内存或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设备发出的响应信号，当其有效时，表示存储器或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设备已准备好，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可以进行数据传送</a:t>
            </a: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SzPct val="90000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高电平：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表示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要访问的存储器或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端口已为传送做好准备</a:t>
            </a: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SzPct val="90000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无效时：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插入一个或几个等待周期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sym typeface="+mn-ea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，直到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READY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信号有效为止。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6020" name="Group 269"/>
          <p:cNvGrpSpPr/>
          <p:nvPr/>
        </p:nvGrpSpPr>
        <p:grpSpPr>
          <a:xfrm>
            <a:off x="7426573" y="1196975"/>
            <a:ext cx="3709987" cy="5410200"/>
            <a:chOff x="1837" y="300"/>
            <a:chExt cx="2831" cy="4020"/>
          </a:xfrm>
        </p:grpSpPr>
        <p:pic>
          <p:nvPicPr>
            <p:cNvPr id="86049" name="Picture 270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6050" name="Rectangle 271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6048" name="Rectangle 299"/>
          <p:cNvSpPr/>
          <p:nvPr>
            <p:custDataLst>
              <p:tags r:id="rId4"/>
            </p:custDataLst>
          </p:nvPr>
        </p:nvSpPr>
        <p:spPr>
          <a:xfrm>
            <a:off x="9515399" y="5876926"/>
            <a:ext cx="10414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56792"/>
            <a:ext cx="5832648" cy="49339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TEST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测试信号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，由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外部输入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，低电平有效。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   当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执行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WAIT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指令时，每隔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  <a:sym typeface="+mn-ea"/>
              </a:rPr>
              <a:t>个时钟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周期对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TEST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进行一次测试。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   有效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执行下一条指令。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   无效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处于等待状态。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Group 313"/>
          <p:cNvGrpSpPr/>
          <p:nvPr/>
        </p:nvGrpSpPr>
        <p:grpSpPr>
          <a:xfrm>
            <a:off x="7248128" y="1196984"/>
            <a:ext cx="3976687" cy="5153025"/>
            <a:chOff x="1837" y="300"/>
            <a:chExt cx="2831" cy="4020"/>
          </a:xfrm>
        </p:grpSpPr>
        <p:pic>
          <p:nvPicPr>
            <p:cNvPr id="5" name="Picture 314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Rectangle 315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ectangle 319"/>
          <p:cNvSpPr/>
          <p:nvPr>
            <p:custDataLst>
              <p:tags r:id="rId4"/>
            </p:custDataLst>
          </p:nvPr>
        </p:nvSpPr>
        <p:spPr>
          <a:xfrm>
            <a:off x="9503957" y="5372102"/>
            <a:ext cx="7620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43472" y="1628800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435100"/>
            <a:ext cx="6113331" cy="4933950"/>
          </a:xfrm>
        </p:spPr>
        <p:txBody>
          <a:bodyPr>
            <a:norm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INTR (Interrupt Request)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可屏蔽中断请求信号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，由外部输入，高电平有效。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高电平：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表示外部向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发出中断请求。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一旦测试到中断请求信号，并且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IF=1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时，暂停正在执行的操作转入中断响应周期。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9093" name="Group 326"/>
          <p:cNvGrpSpPr/>
          <p:nvPr/>
        </p:nvGrpSpPr>
        <p:grpSpPr>
          <a:xfrm>
            <a:off x="7570589" y="1196975"/>
            <a:ext cx="3709987" cy="5410200"/>
            <a:chOff x="1837" y="300"/>
            <a:chExt cx="2831" cy="4020"/>
          </a:xfrm>
        </p:grpSpPr>
        <p:pic>
          <p:nvPicPr>
            <p:cNvPr id="89095" name="Picture 327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9096" name="Rectangle 328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9094" name="Rectangle 329"/>
          <p:cNvSpPr/>
          <p:nvPr>
            <p:custDataLst>
              <p:tags r:id="rId4"/>
            </p:custDataLst>
          </p:nvPr>
        </p:nvSpPr>
        <p:spPr>
          <a:xfrm>
            <a:off x="7584870" y="5613400"/>
            <a:ext cx="5842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604" y="1700808"/>
            <a:ext cx="6113331" cy="49339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NMI(Non-Mackable Interrupt Reguest)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不可屏蔽中断请求信号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一旦测试到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NMI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有效信号，当前指令执行完后就自动响应中断。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0116" name="Group 333"/>
          <p:cNvGrpSpPr/>
          <p:nvPr/>
        </p:nvGrpSpPr>
        <p:grpSpPr>
          <a:xfrm>
            <a:off x="7460481" y="1131143"/>
            <a:ext cx="3748087" cy="5610225"/>
            <a:chOff x="1837" y="300"/>
            <a:chExt cx="2831" cy="4020"/>
          </a:xfrm>
        </p:grpSpPr>
        <p:pic>
          <p:nvPicPr>
            <p:cNvPr id="90121" name="Picture 334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0122" name="Rectangle 335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0118" name="Rectangle 339"/>
          <p:cNvSpPr/>
          <p:nvPr>
            <p:custDataLst>
              <p:tags r:id="rId4"/>
            </p:custDataLst>
          </p:nvPr>
        </p:nvSpPr>
        <p:spPr>
          <a:xfrm>
            <a:off x="7450948" y="5512635"/>
            <a:ext cx="5588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808051"/>
            <a:ext cx="6117443" cy="4933950"/>
          </a:xfrm>
        </p:spPr>
        <p:txBody>
          <a:bodyPr/>
          <a:lstStyle/>
          <a:p>
            <a:pPr marL="0" indent="0" algn="just"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INTA (Interrupt Acknowledge)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  <a:buClrTx/>
              <a:buSzPct val="90000"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中断响应信号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，向外部输出，低电平有效</a:t>
            </a:r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Pct val="90000"/>
              <a:defRPr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响应了外部发来的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INTR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信号。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1140" name="Group 343"/>
          <p:cNvGrpSpPr/>
          <p:nvPr/>
        </p:nvGrpSpPr>
        <p:grpSpPr>
          <a:xfrm>
            <a:off x="7176120" y="1124744"/>
            <a:ext cx="3995737" cy="5619750"/>
            <a:chOff x="1837" y="300"/>
            <a:chExt cx="2831" cy="4020"/>
          </a:xfrm>
        </p:grpSpPr>
        <p:pic>
          <p:nvPicPr>
            <p:cNvPr id="91145" name="Picture 344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1146" name="Rectangle 345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1142" name="Rectangle 349"/>
          <p:cNvSpPr/>
          <p:nvPr>
            <p:custDataLst>
              <p:tags r:id="rId4"/>
            </p:custDataLst>
          </p:nvPr>
        </p:nvSpPr>
        <p:spPr>
          <a:xfrm>
            <a:off x="9489099" y="5455444"/>
            <a:ext cx="11684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43472" y="1890078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469533"/>
            <a:ext cx="6048672" cy="49339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RESET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复位信号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由外部输入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，高电平有效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RESET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信号至少保持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个时钟周期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接收到该信号后，停止操作，并将标志寄存器，段寄存器，指令指针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和指令队列等复位到初始状态。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1140" name="Group 343"/>
          <p:cNvGrpSpPr/>
          <p:nvPr/>
        </p:nvGrpSpPr>
        <p:grpSpPr>
          <a:xfrm>
            <a:off x="7320136" y="1151398"/>
            <a:ext cx="3995737" cy="5619750"/>
            <a:chOff x="1837" y="300"/>
            <a:chExt cx="2831" cy="4020"/>
          </a:xfrm>
        </p:grpSpPr>
        <p:pic>
          <p:nvPicPr>
            <p:cNvPr id="91145" name="Picture 344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1146" name="Rectangle 345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1142" name="Rectangle 349"/>
          <p:cNvSpPr/>
          <p:nvPr>
            <p:custDataLst>
              <p:tags r:id="rId4"/>
            </p:custDataLst>
          </p:nvPr>
        </p:nvSpPr>
        <p:spPr>
          <a:xfrm>
            <a:off x="9631845" y="6263783"/>
            <a:ext cx="11684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473202"/>
            <a:ext cx="6552728" cy="4933950"/>
          </a:xfrm>
        </p:spPr>
        <p:txBody>
          <a:bodyPr/>
          <a:lstStyle/>
          <a:p>
            <a:pPr mar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13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HOLD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Hold Request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总线请求信号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，由外部输入，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高电平有效。通过此引脚总线的主控者向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请求使用总线。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14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HLDA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Hold Acknowlege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总线响应信号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，向外部输出，高电平有效。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一旦测试到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HOLD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请求时，就在当前总线周期结束时，使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HLDA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有效，表示响应这一总线请求，并立即让出总线使用权</a:t>
            </a:r>
            <a:r>
              <a:rPr lang="zh-CN" altLang="en-US" sz="2000" dirty="0" smtClean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3188" name="Group 366"/>
          <p:cNvGrpSpPr/>
          <p:nvPr/>
        </p:nvGrpSpPr>
        <p:grpSpPr>
          <a:xfrm>
            <a:off x="7484864" y="1114434"/>
            <a:ext cx="3795712" cy="5743575"/>
            <a:chOff x="1837" y="300"/>
            <a:chExt cx="2831" cy="4020"/>
          </a:xfrm>
        </p:grpSpPr>
        <p:pic>
          <p:nvPicPr>
            <p:cNvPr id="93196" name="Picture 367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3197" name="Rectangle 368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3190" name="Rectangle 374"/>
          <p:cNvSpPr/>
          <p:nvPr>
            <p:custDataLst>
              <p:tags r:id="rId4"/>
            </p:custDataLst>
          </p:nvPr>
        </p:nvSpPr>
        <p:spPr>
          <a:xfrm>
            <a:off x="9566076" y="3660777"/>
            <a:ext cx="1612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3191" name="Rectangle 375"/>
          <p:cNvSpPr/>
          <p:nvPr>
            <p:custDataLst>
              <p:tags r:id="rId5"/>
            </p:custDataLst>
          </p:nvPr>
        </p:nvSpPr>
        <p:spPr>
          <a:xfrm>
            <a:off x="9604176" y="3952875"/>
            <a:ext cx="15494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628800"/>
            <a:ext cx="6120680" cy="4933950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CLK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Clock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主时钟信号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，由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8284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时钟发生器输入。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CC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（电源）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8086CPU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只需要单一的＋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5V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电源，由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CC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输入。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4212" name="Group 379"/>
          <p:cNvGrpSpPr/>
          <p:nvPr/>
        </p:nvGrpSpPr>
        <p:grpSpPr>
          <a:xfrm>
            <a:off x="7302748" y="1134110"/>
            <a:ext cx="3833812" cy="5600700"/>
            <a:chOff x="1837" y="300"/>
            <a:chExt cx="2831" cy="4020"/>
          </a:xfrm>
        </p:grpSpPr>
        <p:pic>
          <p:nvPicPr>
            <p:cNvPr id="94225" name="Picture 380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4226" name="Rectangle 381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4216" name="Rectangle 374"/>
          <p:cNvSpPr/>
          <p:nvPr>
            <p:custDataLst>
              <p:tags r:id="rId4"/>
            </p:custDataLst>
          </p:nvPr>
        </p:nvSpPr>
        <p:spPr>
          <a:xfrm>
            <a:off x="9048998" y="1307148"/>
            <a:ext cx="1339850" cy="27305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74"/>
          <p:cNvSpPr/>
          <p:nvPr>
            <p:custDataLst>
              <p:tags r:id="rId5"/>
            </p:custDataLst>
          </p:nvPr>
        </p:nvSpPr>
        <p:spPr>
          <a:xfrm>
            <a:off x="7318999" y="5949280"/>
            <a:ext cx="1081257" cy="288032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3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8963025" imgH="6334125" progId="">
                  <p:embed/>
                </p:oleObj>
              </mc:Choice>
              <mc:Fallback>
                <p:oleObj name="" r:id="rId2" imgW="8963025" imgH="6334125" progId="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3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2596" name="Group 20"/>
          <p:cNvGrpSpPr/>
          <p:nvPr/>
        </p:nvGrpSpPr>
        <p:grpSpPr>
          <a:xfrm>
            <a:off x="2667000" y="152400"/>
            <a:ext cx="5715000" cy="1600200"/>
            <a:chOff x="960" y="96"/>
            <a:chExt cx="3600" cy="1008"/>
          </a:xfrm>
        </p:grpSpPr>
        <p:sp>
          <p:nvSpPr>
            <p:cNvPr id="13325" name="AutoShape 10"/>
            <p:cNvSpPr/>
            <p:nvPr>
              <p:custDataLst>
                <p:tags r:id="rId4"/>
              </p:custDataLst>
            </p:nvPr>
          </p:nvSpPr>
          <p:spPr>
            <a:xfrm>
              <a:off x="960" y="96"/>
              <a:ext cx="2016" cy="432"/>
            </a:xfrm>
            <a:prstGeom prst="wedgeRectCallout">
              <a:avLst>
                <a:gd name="adj1" fmla="val 73861"/>
                <a:gd name="adj2" fmla="val 102546"/>
              </a:avLst>
            </a:prstGeom>
            <a:solidFill>
              <a:schemeClr val="accent1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 eaLnBrk="1" hangingPunct="1">
                <a:spcBef>
                  <a:spcPct val="50000"/>
                </a:spcBef>
              </a:pPr>
              <a:endPara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20</a:t>
              </a: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位地址加法器</a:t>
              </a:r>
              <a:endPara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3326" name="Rectangle 12"/>
            <p:cNvSpPr/>
            <p:nvPr>
              <p:custDataLst>
                <p:tags r:id="rId5"/>
              </p:custDataLst>
            </p:nvPr>
          </p:nvSpPr>
          <p:spPr>
            <a:xfrm>
              <a:off x="3408" y="240"/>
              <a:ext cx="1152" cy="864"/>
            </a:xfrm>
            <a:prstGeom prst="rect">
              <a:avLst/>
            </a:prstGeom>
            <a:noFill/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2602" name="Group 26"/>
          <p:cNvGrpSpPr/>
          <p:nvPr/>
        </p:nvGrpSpPr>
        <p:grpSpPr>
          <a:xfrm>
            <a:off x="1600200" y="1676400"/>
            <a:ext cx="6400800" cy="1752600"/>
            <a:chOff x="288" y="1056"/>
            <a:chExt cx="4032" cy="1104"/>
          </a:xfrm>
        </p:grpSpPr>
        <p:sp>
          <p:nvSpPr>
            <p:cNvPr id="13323" name="AutoShape 4"/>
            <p:cNvSpPr/>
            <p:nvPr>
              <p:custDataLst>
                <p:tags r:id="rId6"/>
              </p:custDataLst>
            </p:nvPr>
          </p:nvSpPr>
          <p:spPr>
            <a:xfrm>
              <a:off x="288" y="1152"/>
              <a:ext cx="2784" cy="1008"/>
            </a:xfrm>
            <a:prstGeom prst="wedgeRectCallout">
              <a:avLst>
                <a:gd name="adj1" fmla="val 69324"/>
                <a:gd name="adj2" fmla="val -10815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eaLnBrk="1" hangingPunct="1">
                <a:spcBef>
                  <a:spcPct val="25000"/>
                </a:spcBef>
              </a:pP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四个段寄存器：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CS</a:t>
              </a: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DS</a:t>
              </a: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SS</a:t>
              </a: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ES</a:t>
              </a:r>
              <a:endParaRPr lang="en-US" altLang="zh-CN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25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CS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管理代码段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;DS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管理数据段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spcBef>
                  <a:spcPct val="25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SS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管理堆栈段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;ES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管理附加段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.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3324" name="Rectangle 14"/>
            <p:cNvSpPr/>
            <p:nvPr>
              <p:custDataLst>
                <p:tags r:id="rId7"/>
              </p:custDataLst>
            </p:nvPr>
          </p:nvSpPr>
          <p:spPr>
            <a:xfrm>
              <a:off x="3456" y="1056"/>
              <a:ext cx="864" cy="768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2599" name="Group 23"/>
          <p:cNvGrpSpPr/>
          <p:nvPr/>
        </p:nvGrpSpPr>
        <p:grpSpPr>
          <a:xfrm>
            <a:off x="2286000" y="1628775"/>
            <a:ext cx="5715000" cy="1676400"/>
            <a:chOff x="720" y="1008"/>
            <a:chExt cx="3600" cy="1056"/>
          </a:xfrm>
        </p:grpSpPr>
        <p:sp>
          <p:nvSpPr>
            <p:cNvPr id="13321" name="AutoShape 9"/>
            <p:cNvSpPr/>
            <p:nvPr>
              <p:custDataLst>
                <p:tags r:id="rId8"/>
              </p:custDataLst>
            </p:nvPr>
          </p:nvSpPr>
          <p:spPr>
            <a:xfrm>
              <a:off x="720" y="1008"/>
              <a:ext cx="2544" cy="912"/>
            </a:xfrm>
            <a:prstGeom prst="wedgeRectCallout">
              <a:avLst>
                <a:gd name="adj1" fmla="val 65329"/>
                <a:gd name="adj2" fmla="val 46380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eaLnBrk="1" hangingPunct="1"/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16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位的指令指针寄存器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IP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：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</a:rPr>
                <a:t>IP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中的内容是下一条指令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对现行代码段基地址的偏移量，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3322" name="Rectangle 16"/>
            <p:cNvSpPr/>
            <p:nvPr>
              <p:custDataLst>
                <p:tags r:id="rId9"/>
              </p:custDataLst>
            </p:nvPr>
          </p:nvSpPr>
          <p:spPr>
            <a:xfrm>
              <a:off x="3456" y="1728"/>
              <a:ext cx="864" cy="336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2598" name="Group 22"/>
          <p:cNvGrpSpPr/>
          <p:nvPr/>
        </p:nvGrpSpPr>
        <p:grpSpPr>
          <a:xfrm>
            <a:off x="2286000" y="1676400"/>
            <a:ext cx="6019800" cy="3962400"/>
            <a:chOff x="720" y="1056"/>
            <a:chExt cx="3792" cy="2496"/>
          </a:xfrm>
        </p:grpSpPr>
        <p:sp>
          <p:nvSpPr>
            <p:cNvPr id="13319" name="AutoShape 11"/>
            <p:cNvSpPr/>
            <p:nvPr>
              <p:custDataLst>
                <p:tags r:id="rId10"/>
              </p:custDataLst>
            </p:nvPr>
          </p:nvSpPr>
          <p:spPr>
            <a:xfrm>
              <a:off x="720" y="1056"/>
              <a:ext cx="2448" cy="1728"/>
            </a:xfrm>
            <a:prstGeom prst="wedgeRectCallout">
              <a:avLst>
                <a:gd name="adj1" fmla="val 58454"/>
                <a:gd name="adj2" fmla="val 66727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eaLnBrk="1" hangingPunct="1"/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6</a:t>
              </a: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字节的指令队列</a:t>
              </a:r>
              <a:endPara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指令队列共六字节，总线接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口部件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BIU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从内存取指令，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取来的总是放在指令队列中；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执行部件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EU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从指令队列取指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</a:rPr>
                <a:t>令，并执行。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3320" name="Rectangle 18"/>
            <p:cNvSpPr/>
            <p:nvPr>
              <p:custDataLst>
                <p:tags r:id="rId11"/>
              </p:custDataLst>
            </p:nvPr>
          </p:nvSpPr>
          <p:spPr>
            <a:xfrm>
              <a:off x="3312" y="2832"/>
              <a:ext cx="1200" cy="720"/>
            </a:xfrm>
            <a:prstGeom prst="rect">
              <a:avLst/>
            </a:prstGeom>
            <a:noFill/>
            <a:ln w="5715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6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2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25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949" y="1501775"/>
            <a:ext cx="6672710" cy="493395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17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ALE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Address Latch Enable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地址锁存允许信号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，向外部输出，高电平有效。当它为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高电平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时，表明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地址线上有有效地址。当它为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低电平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时，对地址进行锁存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在最小模式系统中用来作地址锁存器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8282/8283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选通信号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18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DEN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Data Enable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数据允许信号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，三态输出，低电平有效。当它为低电平时，表时数据线上有有效数据。在最小模式系统中用来用数据收发器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8286/8287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选通信号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endParaRPr lang="zh-CN" altLang="en-US" sz="18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5237" name="Group 400"/>
          <p:cNvGrpSpPr/>
          <p:nvPr/>
        </p:nvGrpSpPr>
        <p:grpSpPr>
          <a:xfrm>
            <a:off x="7562205" y="1196975"/>
            <a:ext cx="3862387" cy="5543550"/>
            <a:chOff x="1837" y="300"/>
            <a:chExt cx="2831" cy="4020"/>
          </a:xfrm>
        </p:grpSpPr>
        <p:pic>
          <p:nvPicPr>
            <p:cNvPr id="95241" name="Picture 401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5242" name="Rectangle 402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5239" name="Rectangle 374"/>
          <p:cNvSpPr/>
          <p:nvPr>
            <p:custDataLst>
              <p:tags r:id="rId4"/>
            </p:custDataLst>
          </p:nvPr>
        </p:nvSpPr>
        <p:spPr>
          <a:xfrm>
            <a:off x="9492596" y="5232400"/>
            <a:ext cx="1612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5240" name="Rectangle 374"/>
          <p:cNvSpPr/>
          <p:nvPr>
            <p:custDataLst>
              <p:tags r:id="rId5"/>
            </p:custDataLst>
          </p:nvPr>
        </p:nvSpPr>
        <p:spPr>
          <a:xfrm>
            <a:off x="9492596" y="4953000"/>
            <a:ext cx="1612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99456" y="4437112"/>
            <a:ext cx="504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781177"/>
            <a:ext cx="6408712" cy="4933950"/>
          </a:xfrm>
        </p:spPr>
        <p:txBody>
          <a:bodyPr/>
          <a:lstStyle/>
          <a:p>
            <a:pPr marL="0" indent="0" algn="just"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19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DT/R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Data Transmit/Receive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）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数据发送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接收控制信号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，三态输出。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在最小模式系统中用来控制数据的传送方向。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高电平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时，表示数据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从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向外部输出，即完成写操作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低电平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时，表示数据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从外部向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输入，即完成读操作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1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6260" name="Group 407"/>
          <p:cNvGrpSpPr/>
          <p:nvPr/>
        </p:nvGrpSpPr>
        <p:grpSpPr>
          <a:xfrm>
            <a:off x="7346181" y="1171577"/>
            <a:ext cx="3862387" cy="5543550"/>
            <a:chOff x="1837" y="300"/>
            <a:chExt cx="2831" cy="4020"/>
          </a:xfrm>
        </p:grpSpPr>
        <p:pic>
          <p:nvPicPr>
            <p:cNvPr id="96266" name="Picture 408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6267" name="Rectangle 409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6263" name="Rectangle 374"/>
          <p:cNvSpPr/>
          <p:nvPr>
            <p:custDataLst>
              <p:tags r:id="rId4"/>
            </p:custDataLst>
          </p:nvPr>
        </p:nvSpPr>
        <p:spPr>
          <a:xfrm>
            <a:off x="9363884" y="4652963"/>
            <a:ext cx="1612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75520" y="1844824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756" y="1340768"/>
            <a:ext cx="6483348" cy="4933950"/>
          </a:xfrm>
        </p:spPr>
        <p:txBody>
          <a:bodyPr>
            <a:normAutofit fontScale="92500" lnSpcReduction="10000"/>
          </a:bodyPr>
          <a:lstStyle/>
          <a:p>
            <a:pPr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•"/>
              <a:defRPr/>
            </a:pPr>
            <a:r>
              <a:rPr kumimoji="1" lang="zh-CN" altLang="en-US" sz="2000" kern="12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最小模式</a:t>
            </a:r>
            <a:endParaRPr kumimoji="1" lang="zh-CN" altLang="en-US" sz="2000" kern="1200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r>
              <a:rPr kumimoji="1" lang="en-US" altLang="zh-CN" sz="2000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MN/</a:t>
            </a:r>
            <a:r>
              <a:rPr kumimoji="1" lang="en-US" altLang="zh-CN" sz="2000" u="sng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MX</a:t>
            </a:r>
            <a:r>
              <a:rPr kumimoji="1" lang="zh-CN" altLang="en-US" sz="2000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接</a:t>
            </a:r>
            <a:r>
              <a:rPr kumimoji="1" lang="en-US" altLang="zh-CN" sz="2000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+5V</a:t>
            </a:r>
            <a:endParaRPr kumimoji="1" lang="en-US" altLang="zh-CN" sz="2000" kern="12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构成小规模的应用</a:t>
            </a:r>
            <a:r>
              <a:rPr kumimoji="1" lang="zh-CN" altLang="en-US" sz="2000" kern="12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系统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kumimoji="1" lang="zh-CN" altLang="en-US" sz="2000" kern="12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只有</a:t>
            </a:r>
            <a:r>
              <a:rPr kumimoji="1" lang="en-US" altLang="zh-CN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一个</a:t>
            </a:r>
            <a:r>
              <a:rPr kumimoji="1" lang="zh-CN" altLang="en-US" sz="2000" kern="12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微处理器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en-US" altLang="zh-CN" sz="2000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所有的总线控制信号均为</a:t>
            </a:r>
            <a:r>
              <a:rPr kumimoji="1" lang="en-US" altLang="zh-CN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产生，系统中的总线控制逻辑电路，减少到最少。</a:t>
            </a:r>
            <a:endParaRPr kumimoji="1" lang="zh-CN" altLang="en-US" sz="2000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just" eaLnBrk="0" hangingPunct="0">
              <a:lnSpc>
                <a:spcPct val="13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r>
              <a:rPr kumimoji="1" lang="zh-CN" altLang="en-US" sz="2000" kern="12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最大模式</a:t>
            </a:r>
            <a:endParaRPr kumimoji="1" lang="zh-CN" altLang="en-US" sz="2000" kern="1200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r>
              <a:rPr kumimoji="1" lang="en-US" altLang="zh-CN" sz="2000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MN/</a:t>
            </a:r>
            <a:r>
              <a:rPr kumimoji="1" lang="en-US" altLang="zh-CN" sz="2000" u="sng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MX</a:t>
            </a:r>
            <a:r>
              <a:rPr kumimoji="1" lang="zh-CN" altLang="en-US" sz="2000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接地。</a:t>
            </a:r>
            <a:endParaRPr kumimoji="1" lang="zh-CN" altLang="en-US" sz="2000" kern="12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用于大型（中型）</a:t>
            </a:r>
            <a:r>
              <a:rPr kumimoji="1" lang="en-US" altLang="zh-CN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8086/8088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系统中</a:t>
            </a:r>
            <a:r>
              <a:rPr kumimoji="1" lang="en-US" altLang="zh-CN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系统总是包含有两个或多个微处理器，其中一个主处理器就是</a:t>
            </a:r>
            <a:r>
              <a:rPr kumimoji="1" lang="en-US" altLang="zh-CN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kumimoji="1" lang="en-US" altLang="zh-CN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8088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，其它的处理器称协处理器，协助主处理器工作。</a:t>
            </a:r>
            <a:endParaRPr kumimoji="1" lang="zh-CN" altLang="en-US" sz="2000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需要</a:t>
            </a:r>
            <a:r>
              <a:rPr kumimoji="1" lang="zh-CN" altLang="en-US" sz="2000" kern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总线控制器</a:t>
            </a:r>
            <a:r>
              <a:rPr kumimoji="1" lang="zh-CN" altLang="en-US" sz="2000" kern="12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来变换和组合控制信号。</a:t>
            </a:r>
            <a:endParaRPr kumimoji="1" lang="zh-CN" altLang="en-US" sz="2000" kern="12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algn="just" eaLnBrk="0" hangingPunct="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endParaRPr kumimoji="1" lang="en-US" altLang="zh-CN" sz="2000" kern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endParaRPr lang="zh-CN" altLang="en-US" sz="18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6260" name="Group 407"/>
          <p:cNvGrpSpPr/>
          <p:nvPr/>
        </p:nvGrpSpPr>
        <p:grpSpPr>
          <a:xfrm>
            <a:off x="7418189" y="1171577"/>
            <a:ext cx="3862387" cy="5543550"/>
            <a:chOff x="1837" y="300"/>
            <a:chExt cx="2831" cy="4020"/>
          </a:xfrm>
        </p:grpSpPr>
        <p:pic>
          <p:nvPicPr>
            <p:cNvPr id="96266" name="Picture 408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837" y="300"/>
              <a:ext cx="2831" cy="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6267" name="Rectangle 409"/>
            <p:cNvSpPr/>
            <p:nvPr>
              <p:custDataLst>
                <p:tags r:id="rId3"/>
              </p:custDataLst>
            </p:nvPr>
          </p:nvSpPr>
          <p:spPr>
            <a:xfrm>
              <a:off x="1849" y="300"/>
              <a:ext cx="2812" cy="40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6263" name="Rectangle 374"/>
          <p:cNvSpPr/>
          <p:nvPr>
            <p:custDataLst>
              <p:tags r:id="rId4"/>
            </p:custDataLst>
          </p:nvPr>
        </p:nvSpPr>
        <p:spPr>
          <a:xfrm>
            <a:off x="9507012" y="3212784"/>
            <a:ext cx="1612900" cy="279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340768"/>
            <a:ext cx="11089232" cy="493395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最小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工作模式是一个以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8086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为主体的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单处理器系统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，所有控制信号均由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直接提供。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最小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工作模式系统包括硬件如下：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20000"/>
              </a:spcBef>
              <a:buSzPct val="80000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一片时钟发生器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8284A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20000"/>
              </a:spcBef>
              <a:buSzPct val="80000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三片地址锁存器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8282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20000"/>
              </a:spcBef>
              <a:buSzPct val="80000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两片数据收发器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8286/8287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2" indent="-285750" ea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endParaRPr kumimoji="1" lang="en-US" altLang="zh-CN" sz="1600" kern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>
              <a:spcBef>
                <a:spcPct val="50000"/>
              </a:spcBef>
            </a:pPr>
            <a:endParaRPr lang="zh-CN" altLang="en-US" sz="1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1" name="Group 430"/>
          <p:cNvGrpSpPr/>
          <p:nvPr/>
        </p:nvGrpSpPr>
        <p:grpSpPr>
          <a:xfrm>
            <a:off x="1358404" y="1268760"/>
            <a:ext cx="9346108" cy="5589240"/>
            <a:chOff x="240" y="624"/>
            <a:chExt cx="5376" cy="3123"/>
          </a:xfrm>
        </p:grpSpPr>
        <p:sp>
          <p:nvSpPr>
            <p:cNvPr id="99332" name="Rectangle 431"/>
            <p:cNvSpPr/>
            <p:nvPr>
              <p:custDataLst>
                <p:tags r:id="rId1"/>
              </p:custDataLst>
            </p:nvPr>
          </p:nvSpPr>
          <p:spPr>
            <a:xfrm>
              <a:off x="816" y="1200"/>
              <a:ext cx="336" cy="1008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8086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微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处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理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33" name="Rectangle 432"/>
            <p:cNvSpPr/>
            <p:nvPr>
              <p:custDataLst>
                <p:tags r:id="rId2"/>
              </p:custDataLst>
            </p:nvPr>
          </p:nvSpPr>
          <p:spPr>
            <a:xfrm>
              <a:off x="432" y="2688"/>
              <a:ext cx="672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8284</a:t>
              </a: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时钟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发生器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34" name="Rectangle 433"/>
            <p:cNvSpPr/>
            <p:nvPr>
              <p:custDataLst>
                <p:tags r:id="rId3"/>
              </p:custDataLst>
            </p:nvPr>
          </p:nvSpPr>
          <p:spPr>
            <a:xfrm>
              <a:off x="1440" y="1200"/>
              <a:ext cx="720" cy="240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地址锁存器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35" name="Rectangle 434"/>
            <p:cNvSpPr/>
            <p:nvPr>
              <p:custDataLst>
                <p:tags r:id="rId4"/>
              </p:custDataLst>
            </p:nvPr>
          </p:nvSpPr>
          <p:spPr>
            <a:xfrm>
              <a:off x="1440" y="1632"/>
              <a:ext cx="720" cy="288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数据收发器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36" name="AutoShape 435"/>
            <p:cNvSpPr/>
            <p:nvPr>
              <p:custDataLst>
                <p:tags r:id="rId5"/>
              </p:custDataLst>
            </p:nvPr>
          </p:nvSpPr>
          <p:spPr>
            <a:xfrm>
              <a:off x="1152" y="1296"/>
              <a:ext cx="288" cy="96"/>
            </a:xfrm>
            <a:prstGeom prst="rightArrow">
              <a:avLst>
                <a:gd name="adj1" fmla="val 50000"/>
                <a:gd name="adj2" fmla="val 76472"/>
              </a:avLst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9337" name="AutoShape 436"/>
            <p:cNvSpPr/>
            <p:nvPr>
              <p:custDataLst>
                <p:tags r:id="rId6"/>
              </p:custDataLst>
            </p:nvPr>
          </p:nvSpPr>
          <p:spPr>
            <a:xfrm>
              <a:off x="1152" y="1728"/>
              <a:ext cx="288" cy="96"/>
            </a:xfrm>
            <a:prstGeom prst="leftRightArrow">
              <a:avLst>
                <a:gd name="adj1" fmla="val 50000"/>
                <a:gd name="adj2" fmla="val 61180"/>
              </a:avLst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9338" name="Line 437"/>
            <p:cNvSpPr/>
            <p:nvPr>
              <p:custDataLst>
                <p:tags r:id="rId7"/>
              </p:custDataLst>
            </p:nvPr>
          </p:nvSpPr>
          <p:spPr>
            <a:xfrm>
              <a:off x="2160" y="1296"/>
              <a:ext cx="3264" cy="0"/>
            </a:xfrm>
            <a:prstGeom prst="line">
              <a:avLst/>
            </a:prstGeom>
            <a:ln w="57150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39" name="Line 438"/>
            <p:cNvSpPr/>
            <p:nvPr>
              <p:custDataLst>
                <p:tags r:id="rId8"/>
              </p:custDataLst>
            </p:nvPr>
          </p:nvSpPr>
          <p:spPr>
            <a:xfrm>
              <a:off x="2160" y="1776"/>
              <a:ext cx="3312" cy="0"/>
            </a:xfrm>
            <a:prstGeom prst="line">
              <a:avLst/>
            </a:prstGeom>
            <a:ln w="57150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40" name="Line 439"/>
            <p:cNvSpPr/>
            <p:nvPr>
              <p:custDataLst>
                <p:tags r:id="rId9"/>
              </p:custDataLst>
            </p:nvPr>
          </p:nvSpPr>
          <p:spPr>
            <a:xfrm>
              <a:off x="1152" y="2112"/>
              <a:ext cx="4320" cy="0"/>
            </a:xfrm>
            <a:prstGeom prst="line">
              <a:avLst/>
            </a:prstGeom>
            <a:ln w="57150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41" name="Rectangle 440"/>
            <p:cNvSpPr/>
            <p:nvPr>
              <p:custDataLst>
                <p:tags r:id="rId10"/>
              </p:custDataLst>
            </p:nvPr>
          </p:nvSpPr>
          <p:spPr>
            <a:xfrm>
              <a:off x="2592" y="624"/>
              <a:ext cx="768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只读存储器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ROM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2" name="Rectangle 441"/>
            <p:cNvSpPr/>
            <p:nvPr>
              <p:custDataLst>
                <p:tags r:id="rId11"/>
              </p:custDataLst>
            </p:nvPr>
          </p:nvSpPr>
          <p:spPr>
            <a:xfrm>
              <a:off x="3504" y="624"/>
              <a:ext cx="768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随机存储器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RAM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3" name="Rectangle 442"/>
            <p:cNvSpPr/>
            <p:nvPr>
              <p:custDataLst>
                <p:tags r:id="rId12"/>
              </p:custDataLst>
            </p:nvPr>
          </p:nvSpPr>
          <p:spPr>
            <a:xfrm>
              <a:off x="4368" y="624"/>
              <a:ext cx="720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8259</a:t>
              </a: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中断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控制器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4" name="Rectangle 443"/>
            <p:cNvSpPr/>
            <p:nvPr>
              <p:custDataLst>
                <p:tags r:id="rId13"/>
              </p:custDataLst>
            </p:nvPr>
          </p:nvSpPr>
          <p:spPr>
            <a:xfrm>
              <a:off x="2544" y="2448"/>
              <a:ext cx="768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8237DMA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控制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5" name="Rectangle 444"/>
            <p:cNvSpPr/>
            <p:nvPr>
              <p:custDataLst>
                <p:tags r:id="rId14"/>
              </p:custDataLst>
            </p:nvPr>
          </p:nvSpPr>
          <p:spPr>
            <a:xfrm>
              <a:off x="3504" y="2448"/>
              <a:ext cx="720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8253</a:t>
              </a: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定时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控制器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6" name="Rectangle 445"/>
            <p:cNvSpPr/>
            <p:nvPr>
              <p:custDataLst>
                <p:tags r:id="rId15"/>
              </p:custDataLst>
            </p:nvPr>
          </p:nvSpPr>
          <p:spPr>
            <a:xfrm>
              <a:off x="4320" y="2448"/>
              <a:ext cx="768" cy="38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8255</a:t>
              </a: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并行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接口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7" name="Line 446"/>
            <p:cNvSpPr/>
            <p:nvPr>
              <p:custDataLst>
                <p:tags r:id="rId16"/>
              </p:custDataLst>
            </p:nvPr>
          </p:nvSpPr>
          <p:spPr>
            <a:xfrm flipV="1">
              <a:off x="768" y="2256"/>
              <a:ext cx="192" cy="384"/>
            </a:xfrm>
            <a:prstGeom prst="line">
              <a:avLst/>
            </a:prstGeom>
            <a:ln w="57150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48" name="Rectangle 447"/>
            <p:cNvSpPr/>
            <p:nvPr>
              <p:custDataLst>
                <p:tags r:id="rId17"/>
              </p:custDataLst>
            </p:nvPr>
          </p:nvSpPr>
          <p:spPr>
            <a:xfrm>
              <a:off x="240" y="1104"/>
              <a:ext cx="2016" cy="2112"/>
            </a:xfrm>
            <a:prstGeom prst="rect">
              <a:avLst/>
            </a:prstGeom>
            <a:noFill/>
            <a:ln w="28575" cap="flat" cmpd="sng">
              <a:solidFill>
                <a:srgbClr val="3333F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9349" name="Rectangle 448"/>
            <p:cNvSpPr/>
            <p:nvPr>
              <p:custDataLst>
                <p:tags r:id="rId18"/>
              </p:custDataLst>
            </p:nvPr>
          </p:nvSpPr>
          <p:spPr>
            <a:xfrm>
              <a:off x="4992" y="1056"/>
              <a:ext cx="624" cy="1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dirty="0">
                  <a:latin typeface="黑体" panose="02010609060101010101" pitchFamily="2" charset="-122"/>
                  <a:ea typeface="黑体" panose="02010609060101010101" pitchFamily="2" charset="-122"/>
                </a:rPr>
                <a:t>地址总线</a:t>
              </a:r>
              <a:endPara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9350" name="Rectangle 449"/>
            <p:cNvSpPr/>
            <p:nvPr>
              <p:custDataLst>
                <p:tags r:id="rId19"/>
              </p:custDataLst>
            </p:nvPr>
          </p:nvSpPr>
          <p:spPr>
            <a:xfrm>
              <a:off x="4992" y="1536"/>
              <a:ext cx="624" cy="1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dirty="0">
                  <a:latin typeface="黑体" panose="02010609060101010101" pitchFamily="2" charset="-122"/>
                  <a:ea typeface="黑体" panose="02010609060101010101" pitchFamily="2" charset="-122"/>
                </a:rPr>
                <a:t>数据总线</a:t>
              </a:r>
              <a:endPara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9351" name="Rectangle 450"/>
            <p:cNvSpPr/>
            <p:nvPr>
              <p:custDataLst>
                <p:tags r:id="rId20"/>
              </p:custDataLst>
            </p:nvPr>
          </p:nvSpPr>
          <p:spPr>
            <a:xfrm>
              <a:off x="4992" y="1872"/>
              <a:ext cx="624" cy="1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dirty="0">
                  <a:latin typeface="黑体" panose="02010609060101010101" pitchFamily="2" charset="-122"/>
                  <a:ea typeface="黑体" panose="02010609060101010101" pitchFamily="2" charset="-122"/>
                </a:rPr>
                <a:t>控制总线</a:t>
              </a:r>
              <a:endPara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9352" name="Line 451"/>
            <p:cNvSpPr/>
            <p:nvPr>
              <p:custDataLst>
                <p:tags r:id="rId21"/>
              </p:custDataLst>
            </p:nvPr>
          </p:nvSpPr>
          <p:spPr>
            <a:xfrm>
              <a:off x="2784" y="1008"/>
              <a:ext cx="0" cy="1008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53" name="Line 452"/>
            <p:cNvSpPr/>
            <p:nvPr>
              <p:custDataLst>
                <p:tags r:id="rId22"/>
              </p:custDataLst>
            </p:nvPr>
          </p:nvSpPr>
          <p:spPr>
            <a:xfrm>
              <a:off x="2976" y="1008"/>
              <a:ext cx="0" cy="672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54" name="Line 453"/>
            <p:cNvSpPr/>
            <p:nvPr>
              <p:custDataLst>
                <p:tags r:id="rId23"/>
              </p:custDataLst>
            </p:nvPr>
          </p:nvSpPr>
          <p:spPr>
            <a:xfrm flipV="1">
              <a:off x="3216" y="1008"/>
              <a:ext cx="0" cy="24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55" name="Line 454"/>
            <p:cNvSpPr/>
            <p:nvPr>
              <p:custDataLst>
                <p:tags r:id="rId24"/>
              </p:custDataLst>
            </p:nvPr>
          </p:nvSpPr>
          <p:spPr>
            <a:xfrm>
              <a:off x="2784" y="2160"/>
              <a:ext cx="0" cy="288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56" name="Line 455"/>
            <p:cNvSpPr/>
            <p:nvPr>
              <p:custDataLst>
                <p:tags r:id="rId25"/>
              </p:custDataLst>
            </p:nvPr>
          </p:nvSpPr>
          <p:spPr>
            <a:xfrm flipH="1">
              <a:off x="2976" y="1824"/>
              <a:ext cx="0" cy="6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57" name="Line 456"/>
            <p:cNvSpPr/>
            <p:nvPr>
              <p:custDataLst>
                <p:tags r:id="rId26"/>
              </p:custDataLst>
            </p:nvPr>
          </p:nvSpPr>
          <p:spPr>
            <a:xfrm>
              <a:off x="3216" y="1344"/>
              <a:ext cx="0" cy="110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58" name="Line 457"/>
            <p:cNvSpPr/>
            <p:nvPr>
              <p:custDataLst>
                <p:tags r:id="rId27"/>
              </p:custDataLst>
            </p:nvPr>
          </p:nvSpPr>
          <p:spPr>
            <a:xfrm>
              <a:off x="3696" y="1008"/>
              <a:ext cx="0" cy="1008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59" name="Line 458"/>
            <p:cNvSpPr/>
            <p:nvPr>
              <p:custDataLst>
                <p:tags r:id="rId28"/>
              </p:custDataLst>
            </p:nvPr>
          </p:nvSpPr>
          <p:spPr>
            <a:xfrm>
              <a:off x="3888" y="1008"/>
              <a:ext cx="0" cy="672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0" name="Line 459"/>
            <p:cNvSpPr/>
            <p:nvPr>
              <p:custDataLst>
                <p:tags r:id="rId29"/>
              </p:custDataLst>
            </p:nvPr>
          </p:nvSpPr>
          <p:spPr>
            <a:xfrm flipV="1">
              <a:off x="4128" y="1008"/>
              <a:ext cx="0" cy="24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61" name="Line 460"/>
            <p:cNvSpPr/>
            <p:nvPr>
              <p:custDataLst>
                <p:tags r:id="rId30"/>
              </p:custDataLst>
            </p:nvPr>
          </p:nvSpPr>
          <p:spPr>
            <a:xfrm>
              <a:off x="3696" y="2160"/>
              <a:ext cx="0" cy="288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2" name="Line 461"/>
            <p:cNvSpPr/>
            <p:nvPr>
              <p:custDataLst>
                <p:tags r:id="rId31"/>
              </p:custDataLst>
            </p:nvPr>
          </p:nvSpPr>
          <p:spPr>
            <a:xfrm flipH="1">
              <a:off x="3888" y="1824"/>
              <a:ext cx="0" cy="6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3" name="Line 462"/>
            <p:cNvSpPr/>
            <p:nvPr>
              <p:custDataLst>
                <p:tags r:id="rId32"/>
              </p:custDataLst>
            </p:nvPr>
          </p:nvSpPr>
          <p:spPr>
            <a:xfrm>
              <a:off x="4128" y="1344"/>
              <a:ext cx="0" cy="110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64" name="Line 463"/>
            <p:cNvSpPr/>
            <p:nvPr>
              <p:custDataLst>
                <p:tags r:id="rId33"/>
              </p:custDataLst>
            </p:nvPr>
          </p:nvSpPr>
          <p:spPr>
            <a:xfrm>
              <a:off x="4512" y="1008"/>
              <a:ext cx="0" cy="1008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5" name="Line 464"/>
            <p:cNvSpPr/>
            <p:nvPr>
              <p:custDataLst>
                <p:tags r:id="rId34"/>
              </p:custDataLst>
            </p:nvPr>
          </p:nvSpPr>
          <p:spPr>
            <a:xfrm>
              <a:off x="4704" y="1008"/>
              <a:ext cx="0" cy="672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6" name="Line 465"/>
            <p:cNvSpPr/>
            <p:nvPr>
              <p:custDataLst>
                <p:tags r:id="rId35"/>
              </p:custDataLst>
            </p:nvPr>
          </p:nvSpPr>
          <p:spPr>
            <a:xfrm flipV="1">
              <a:off x="4944" y="1008"/>
              <a:ext cx="0" cy="24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67" name="Line 466"/>
            <p:cNvSpPr/>
            <p:nvPr>
              <p:custDataLst>
                <p:tags r:id="rId36"/>
              </p:custDataLst>
            </p:nvPr>
          </p:nvSpPr>
          <p:spPr>
            <a:xfrm>
              <a:off x="4512" y="2160"/>
              <a:ext cx="0" cy="288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8" name="Line 467"/>
            <p:cNvSpPr/>
            <p:nvPr>
              <p:custDataLst>
                <p:tags r:id="rId37"/>
              </p:custDataLst>
            </p:nvPr>
          </p:nvSpPr>
          <p:spPr>
            <a:xfrm flipH="1">
              <a:off x="4704" y="1824"/>
              <a:ext cx="0" cy="6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9369" name="Line 468"/>
            <p:cNvSpPr/>
            <p:nvPr>
              <p:custDataLst>
                <p:tags r:id="rId38"/>
              </p:custDataLst>
            </p:nvPr>
          </p:nvSpPr>
          <p:spPr>
            <a:xfrm>
              <a:off x="4944" y="1344"/>
              <a:ext cx="0" cy="110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9370" name="Rectangle 469"/>
            <p:cNvSpPr/>
            <p:nvPr>
              <p:custDataLst>
                <p:tags r:id="rId39"/>
              </p:custDataLst>
            </p:nvPr>
          </p:nvSpPr>
          <p:spPr>
            <a:xfrm>
              <a:off x="720" y="3456"/>
              <a:ext cx="100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CPU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系统</a:t>
              </a:r>
              <a:endPara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1143000" y="-75565"/>
            <a:ext cx="76200" cy="7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endParaRPr lang="en-US" altLang="zh-CN" dirty="0"/>
          </a:p>
        </p:txBody>
      </p:sp>
      <p:sp>
        <p:nvSpPr>
          <p:cNvPr id="6" name="Rectangle 472"/>
          <p:cNvSpPr/>
          <p:nvPr>
            <p:custDataLst>
              <p:tags r:id="rId2"/>
            </p:custDataLst>
          </p:nvPr>
        </p:nvSpPr>
        <p:spPr>
          <a:xfrm>
            <a:off x="1752601" y="1426218"/>
            <a:ext cx="8286750" cy="343471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Monotype Sorts" pitchFamily="2" charset="2"/>
              <a:buChar char="4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/>
              <a:t> </a:t>
            </a:r>
            <a:endParaRPr lang="en-US" altLang="zh-CN" dirty="0"/>
          </a:p>
        </p:txBody>
      </p:sp>
      <p:grpSp>
        <p:nvGrpSpPr>
          <p:cNvPr id="7" name="Group 473"/>
          <p:cNvGrpSpPr/>
          <p:nvPr/>
        </p:nvGrpSpPr>
        <p:grpSpPr>
          <a:xfrm>
            <a:off x="1371609" y="1093476"/>
            <a:ext cx="9458325" cy="5546491"/>
            <a:chOff x="322" y="614"/>
            <a:chExt cx="5117" cy="3357"/>
          </a:xfrm>
        </p:grpSpPr>
        <p:sp>
          <p:nvSpPr>
            <p:cNvPr id="50" name="Rectangle 516"/>
            <p:cNvSpPr/>
            <p:nvPr>
              <p:custDataLst>
                <p:tags r:id="rId3"/>
              </p:custDataLst>
            </p:nvPr>
          </p:nvSpPr>
          <p:spPr>
            <a:xfrm>
              <a:off x="1551" y="2776"/>
              <a:ext cx="32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DEN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47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" y="1382"/>
              <a:ext cx="816" cy="2544"/>
            </a:xfrm>
            <a:prstGeom prst="rect">
              <a:avLst/>
            </a:prstGeom>
            <a:noFill/>
            <a:ln w="38100" cap="flat" algn="ctr">
              <a:solidFill>
                <a:srgbClr val="3333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endParaRPr kumimoji="1" lang="zh-CN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47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04" y="902"/>
              <a:ext cx="768" cy="288"/>
            </a:xfrm>
            <a:prstGeom prst="rect">
              <a:avLst/>
            </a:prstGeom>
            <a:solidFill>
              <a:srgbClr val="339933"/>
            </a:solidFill>
            <a:ln w="9525" cap="flat" algn="ctr">
              <a:solidFill>
                <a:srgbClr val="3333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8284A</a:t>
              </a:r>
              <a:endParaRPr kumimoji="1"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476"/>
            <p:cNvSpPr/>
            <p:nvPr>
              <p:custDataLst>
                <p:tags r:id="rId6"/>
              </p:custDataLst>
            </p:nvPr>
          </p:nvSpPr>
          <p:spPr>
            <a:xfrm>
              <a:off x="3168" y="950"/>
              <a:ext cx="672" cy="13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477"/>
            <p:cNvSpPr/>
            <p:nvPr>
              <p:custDataLst>
                <p:tags r:id="rId7"/>
              </p:custDataLst>
            </p:nvPr>
          </p:nvSpPr>
          <p:spPr>
            <a:xfrm>
              <a:off x="3168" y="2438"/>
              <a:ext cx="672" cy="672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Line 478"/>
            <p:cNvSpPr/>
            <p:nvPr>
              <p:custDataLst>
                <p:tags r:id="rId8"/>
              </p:custDataLst>
            </p:nvPr>
          </p:nvSpPr>
          <p:spPr>
            <a:xfrm>
              <a:off x="1248" y="710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" name="Line 479"/>
            <p:cNvSpPr/>
            <p:nvPr>
              <p:custDataLst>
                <p:tags r:id="rId9"/>
              </p:custDataLst>
            </p:nvPr>
          </p:nvSpPr>
          <p:spPr>
            <a:xfrm>
              <a:off x="1248" y="710"/>
              <a:ext cx="96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" name="Line 480"/>
            <p:cNvSpPr/>
            <p:nvPr>
              <p:custDataLst>
                <p:tags r:id="rId10"/>
              </p:custDataLst>
            </p:nvPr>
          </p:nvSpPr>
          <p:spPr>
            <a:xfrm>
              <a:off x="1344" y="614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Rectangle 481"/>
            <p:cNvSpPr/>
            <p:nvPr>
              <p:custDataLst>
                <p:tags r:id="rId11"/>
              </p:custDataLst>
            </p:nvPr>
          </p:nvSpPr>
          <p:spPr>
            <a:xfrm>
              <a:off x="1392" y="614"/>
              <a:ext cx="48" cy="144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Line 482"/>
            <p:cNvSpPr/>
            <p:nvPr>
              <p:custDataLst>
                <p:tags r:id="rId12"/>
              </p:custDataLst>
            </p:nvPr>
          </p:nvSpPr>
          <p:spPr>
            <a:xfrm>
              <a:off x="1488" y="614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Line 483"/>
            <p:cNvSpPr/>
            <p:nvPr>
              <p:custDataLst>
                <p:tags r:id="rId13"/>
              </p:custDataLst>
            </p:nvPr>
          </p:nvSpPr>
          <p:spPr>
            <a:xfrm>
              <a:off x="1488" y="710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" name="Line 484"/>
            <p:cNvSpPr/>
            <p:nvPr>
              <p:custDataLst>
                <p:tags r:id="rId14"/>
              </p:custDataLst>
            </p:nvPr>
          </p:nvSpPr>
          <p:spPr>
            <a:xfrm>
              <a:off x="1632" y="710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" name="Line 485"/>
            <p:cNvSpPr/>
            <p:nvPr>
              <p:custDataLst>
                <p:tags r:id="rId15"/>
              </p:custDataLst>
            </p:nvPr>
          </p:nvSpPr>
          <p:spPr>
            <a:xfrm flipV="1">
              <a:off x="2016" y="1094"/>
              <a:ext cx="0" cy="38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" name="Line 486"/>
            <p:cNvSpPr/>
            <p:nvPr>
              <p:custDataLst>
                <p:tags r:id="rId16"/>
              </p:custDataLst>
            </p:nvPr>
          </p:nvSpPr>
          <p:spPr>
            <a:xfrm flipH="1">
              <a:off x="1872" y="1094"/>
              <a:ext cx="14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" name="Line 487"/>
            <p:cNvSpPr/>
            <p:nvPr>
              <p:custDataLst>
                <p:tags r:id="rId17"/>
              </p:custDataLst>
            </p:nvPr>
          </p:nvSpPr>
          <p:spPr>
            <a:xfrm>
              <a:off x="1872" y="950"/>
              <a:ext cx="288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" name="Line 488"/>
            <p:cNvSpPr/>
            <p:nvPr>
              <p:custDataLst>
                <p:tags r:id="rId18"/>
              </p:custDataLst>
            </p:nvPr>
          </p:nvSpPr>
          <p:spPr>
            <a:xfrm>
              <a:off x="2160" y="950"/>
              <a:ext cx="0" cy="6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" name="Line 489"/>
            <p:cNvSpPr/>
            <p:nvPr>
              <p:custDataLst>
                <p:tags r:id="rId19"/>
              </p:custDataLst>
            </p:nvPr>
          </p:nvSpPr>
          <p:spPr>
            <a:xfrm>
              <a:off x="1872" y="1718"/>
              <a:ext cx="1296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" name="Line 490"/>
            <p:cNvSpPr/>
            <p:nvPr>
              <p:custDataLst>
                <p:tags r:id="rId20"/>
              </p:custDataLst>
            </p:nvPr>
          </p:nvSpPr>
          <p:spPr>
            <a:xfrm>
              <a:off x="1872" y="1814"/>
              <a:ext cx="1296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" name="AutoShape 491"/>
            <p:cNvSpPr/>
            <p:nvPr>
              <p:custDataLst>
                <p:tags r:id="rId21"/>
              </p:custDataLst>
            </p:nvPr>
          </p:nvSpPr>
          <p:spPr>
            <a:xfrm>
              <a:off x="1872" y="1862"/>
              <a:ext cx="1248" cy="240"/>
            </a:xfrm>
            <a:prstGeom prst="rightArrow">
              <a:avLst>
                <a:gd name="adj1" fmla="val 50000"/>
                <a:gd name="adj2" fmla="val 147742"/>
              </a:avLst>
            </a:prstGeom>
            <a:solidFill>
              <a:srgbClr val="339933"/>
            </a:solidFill>
            <a:ln w="28575" cap="flat" cmpd="sng">
              <a:solidFill>
                <a:srgbClr val="FFCC66"/>
              </a:solidFill>
              <a:prstDash val="solid"/>
              <a:miter/>
              <a:headEnd type="none" w="sm" len="sm"/>
              <a:tailEnd type="none" w="lg" len="sm"/>
            </a:ln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Line 492"/>
            <p:cNvSpPr/>
            <p:nvPr>
              <p:custDataLst>
                <p:tags r:id="rId22"/>
              </p:custDataLst>
            </p:nvPr>
          </p:nvSpPr>
          <p:spPr>
            <a:xfrm>
              <a:off x="1872" y="2870"/>
              <a:ext cx="134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7" name="Line 493"/>
            <p:cNvSpPr/>
            <p:nvPr>
              <p:custDataLst>
                <p:tags r:id="rId23"/>
              </p:custDataLst>
            </p:nvPr>
          </p:nvSpPr>
          <p:spPr>
            <a:xfrm>
              <a:off x="1872" y="3014"/>
              <a:ext cx="1296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8" name="Line 494"/>
            <p:cNvSpPr/>
            <p:nvPr>
              <p:custDataLst>
                <p:tags r:id="rId24"/>
              </p:custDataLst>
            </p:nvPr>
          </p:nvSpPr>
          <p:spPr>
            <a:xfrm>
              <a:off x="1872" y="3158"/>
              <a:ext cx="960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9" name="Line 495"/>
            <p:cNvSpPr/>
            <p:nvPr>
              <p:custDataLst>
                <p:tags r:id="rId25"/>
              </p:custDataLst>
            </p:nvPr>
          </p:nvSpPr>
          <p:spPr>
            <a:xfrm>
              <a:off x="1872" y="3302"/>
              <a:ext cx="912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" name="Line 496"/>
            <p:cNvSpPr/>
            <p:nvPr>
              <p:custDataLst>
                <p:tags r:id="rId26"/>
              </p:custDataLst>
            </p:nvPr>
          </p:nvSpPr>
          <p:spPr>
            <a:xfrm>
              <a:off x="1872" y="3398"/>
              <a:ext cx="912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1" name="Line 497"/>
            <p:cNvSpPr/>
            <p:nvPr>
              <p:custDataLst>
                <p:tags r:id="rId27"/>
              </p:custDataLst>
            </p:nvPr>
          </p:nvSpPr>
          <p:spPr>
            <a:xfrm flipH="1">
              <a:off x="1872" y="3494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2" name="Line 498"/>
            <p:cNvSpPr/>
            <p:nvPr>
              <p:custDataLst>
                <p:tags r:id="rId28"/>
              </p:custDataLst>
            </p:nvPr>
          </p:nvSpPr>
          <p:spPr>
            <a:xfrm>
              <a:off x="1872" y="3638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" name="Line 499"/>
            <p:cNvSpPr/>
            <p:nvPr>
              <p:custDataLst>
                <p:tags r:id="rId29"/>
              </p:custDataLst>
            </p:nvPr>
          </p:nvSpPr>
          <p:spPr>
            <a:xfrm flipH="1">
              <a:off x="1872" y="3734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" name="Line 500"/>
            <p:cNvSpPr/>
            <p:nvPr>
              <p:custDataLst>
                <p:tags r:id="rId30"/>
              </p:custDataLst>
            </p:nvPr>
          </p:nvSpPr>
          <p:spPr>
            <a:xfrm>
              <a:off x="1872" y="3830"/>
              <a:ext cx="86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" name="Line 501"/>
            <p:cNvSpPr/>
            <p:nvPr>
              <p:custDataLst>
                <p:tags r:id="rId31"/>
              </p:custDataLst>
            </p:nvPr>
          </p:nvSpPr>
          <p:spPr>
            <a:xfrm>
              <a:off x="816" y="950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6" name="Line 502"/>
            <p:cNvSpPr/>
            <p:nvPr>
              <p:custDataLst>
                <p:tags r:id="rId32"/>
              </p:custDataLst>
            </p:nvPr>
          </p:nvSpPr>
          <p:spPr>
            <a:xfrm>
              <a:off x="816" y="1094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" name="Line 503"/>
            <p:cNvSpPr/>
            <p:nvPr>
              <p:custDataLst>
                <p:tags r:id="rId33"/>
              </p:custDataLst>
            </p:nvPr>
          </p:nvSpPr>
          <p:spPr>
            <a:xfrm>
              <a:off x="3840" y="1190"/>
              <a:ext cx="43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" name="AutoShape 504"/>
            <p:cNvSpPr/>
            <p:nvPr>
              <p:custDataLst>
                <p:tags r:id="rId34"/>
              </p:custDataLst>
            </p:nvPr>
          </p:nvSpPr>
          <p:spPr>
            <a:xfrm>
              <a:off x="3833" y="1389"/>
              <a:ext cx="1008" cy="528"/>
            </a:xfrm>
            <a:prstGeom prst="rightArrow">
              <a:avLst>
                <a:gd name="adj1" fmla="val 56435"/>
                <a:gd name="adj2" fmla="val 54674"/>
              </a:avLst>
            </a:prstGeom>
            <a:solidFill>
              <a:srgbClr val="339933"/>
            </a:solidFill>
            <a:ln w="76200" cap="flat" cmpd="sng">
              <a:solidFill>
                <a:srgbClr val="0033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AutoShape 505"/>
            <p:cNvSpPr/>
            <p:nvPr>
              <p:custDataLst>
                <p:tags r:id="rId35"/>
              </p:custDataLst>
            </p:nvPr>
          </p:nvSpPr>
          <p:spPr>
            <a:xfrm flipV="1">
              <a:off x="3840" y="2534"/>
              <a:ext cx="912" cy="480"/>
            </a:xfrm>
            <a:prstGeom prst="leftRightArrow">
              <a:avLst>
                <a:gd name="adj1" fmla="val 50000"/>
                <a:gd name="adj2" fmla="val 43189"/>
              </a:avLst>
            </a:prstGeom>
            <a:solidFill>
              <a:srgbClr val="339933"/>
            </a:solidFill>
            <a:ln w="76200" cap="flat" cmpd="sng">
              <a:solidFill>
                <a:srgbClr val="D60093"/>
              </a:solidFill>
              <a:prstDash val="solid"/>
              <a:miter/>
              <a:headEnd type="none" w="lg" len="sm"/>
              <a:tailEnd type="none" w="lg" len="sm"/>
            </a:ln>
          </p:spPr>
          <p:txBody>
            <a:bodyPr rot="10800000"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AutoShape 506"/>
            <p:cNvSpPr/>
            <p:nvPr>
              <p:custDataLst>
                <p:tags r:id="rId36"/>
              </p:custDataLst>
            </p:nvPr>
          </p:nvSpPr>
          <p:spPr>
            <a:xfrm>
              <a:off x="2880" y="3110"/>
              <a:ext cx="144" cy="768"/>
            </a:xfrm>
            <a:prstGeom prst="rightBrace">
              <a:avLst>
                <a:gd name="adj1" fmla="val 38913"/>
                <a:gd name="adj2" fmla="val 47787"/>
              </a:avLst>
            </a:prstGeom>
            <a:noFill/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507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403" y="1385"/>
              <a:ext cx="460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READY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Rectangle 508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471" y="1528"/>
              <a:ext cx="418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RESET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Rectangle 509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576" y="1624"/>
              <a:ext cx="305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ALE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Rectangle 510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559" y="1721"/>
              <a:ext cx="340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BHE/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Rectangle 51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273" y="1913"/>
              <a:ext cx="538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A19 ~A16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Rectangle 512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228" y="2104"/>
              <a:ext cx="614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AD15~AD0</a:t>
              </a:r>
              <a:endParaRPr kumimoji="1"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Rectangle 513"/>
            <p:cNvSpPr/>
            <p:nvPr>
              <p:custDataLst>
                <p:tags r:id="rId43"/>
              </p:custDataLst>
            </p:nvPr>
          </p:nvSpPr>
          <p:spPr>
            <a:xfrm>
              <a:off x="3174" y="1191"/>
              <a:ext cx="659" cy="862"/>
            </a:xfrm>
            <a:prstGeom prst="rect">
              <a:avLst/>
            </a:prstGeom>
            <a:noFill/>
            <a:ln w="28575">
              <a:noFill/>
            </a:ln>
          </p:spPr>
          <p:txBody>
            <a:bodyPr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地址</a:t>
              </a:r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锁存储器</a:t>
              </a:r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</a:rPr>
                <a:t>8282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ctr"/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（三片）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1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286" y="1096"/>
              <a:ext cx="32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400" b="1">
                  <a:solidFill>
                    <a:srgbClr val="3399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BHE</a:t>
              </a:r>
              <a:endParaRPr kumimoji="1" lang="en-US" altLang="zh-CN" sz="14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515"/>
            <p:cNvSpPr/>
            <p:nvPr>
              <p:custDataLst>
                <p:tags r:id="rId45"/>
              </p:custDataLst>
            </p:nvPr>
          </p:nvSpPr>
          <p:spPr>
            <a:xfrm>
              <a:off x="1631" y="2768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" name="Rectangle 517"/>
            <p:cNvSpPr/>
            <p:nvPr>
              <p:custDataLst>
                <p:tags r:id="rId46"/>
              </p:custDataLst>
            </p:nvPr>
          </p:nvSpPr>
          <p:spPr>
            <a:xfrm>
              <a:off x="1505" y="2921"/>
              <a:ext cx="352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DT/R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18"/>
            <p:cNvSpPr/>
            <p:nvPr>
              <p:custDataLst>
                <p:tags r:id="rId47"/>
              </p:custDataLst>
            </p:nvPr>
          </p:nvSpPr>
          <p:spPr>
            <a:xfrm>
              <a:off x="1505" y="3065"/>
              <a:ext cx="352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M/IO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519"/>
            <p:cNvSpPr/>
            <p:nvPr>
              <p:custDataLst>
                <p:tags r:id="rId48"/>
              </p:custDataLst>
            </p:nvPr>
          </p:nvSpPr>
          <p:spPr>
            <a:xfrm>
              <a:off x="1587" y="3208"/>
              <a:ext cx="28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WR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520"/>
            <p:cNvSpPr/>
            <p:nvPr>
              <p:custDataLst>
                <p:tags r:id="rId49"/>
              </p:custDataLst>
            </p:nvPr>
          </p:nvSpPr>
          <p:spPr>
            <a:xfrm>
              <a:off x="1601" y="3305"/>
              <a:ext cx="255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RD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521"/>
            <p:cNvSpPr/>
            <p:nvPr>
              <p:custDataLst>
                <p:tags r:id="rId50"/>
              </p:custDataLst>
            </p:nvPr>
          </p:nvSpPr>
          <p:spPr>
            <a:xfrm>
              <a:off x="1459" y="3448"/>
              <a:ext cx="409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HOLD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522"/>
            <p:cNvSpPr/>
            <p:nvPr>
              <p:custDataLst>
                <p:tags r:id="rId51"/>
              </p:custDataLst>
            </p:nvPr>
          </p:nvSpPr>
          <p:spPr>
            <a:xfrm>
              <a:off x="1480" y="3544"/>
              <a:ext cx="40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HLDA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523"/>
            <p:cNvSpPr/>
            <p:nvPr>
              <p:custDataLst>
                <p:tags r:id="rId52"/>
              </p:custDataLst>
            </p:nvPr>
          </p:nvSpPr>
          <p:spPr>
            <a:xfrm>
              <a:off x="1500" y="3641"/>
              <a:ext cx="36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INTR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524"/>
            <p:cNvSpPr/>
            <p:nvPr>
              <p:custDataLst>
                <p:tags r:id="rId53"/>
              </p:custDataLst>
            </p:nvPr>
          </p:nvSpPr>
          <p:spPr>
            <a:xfrm>
              <a:off x="1500" y="3785"/>
              <a:ext cx="36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INTA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525"/>
            <p:cNvSpPr/>
            <p:nvPr>
              <p:custDataLst>
                <p:tags r:id="rId54"/>
              </p:custDataLst>
            </p:nvPr>
          </p:nvSpPr>
          <p:spPr>
            <a:xfrm>
              <a:off x="1037" y="1385"/>
              <a:ext cx="329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CLK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0" name="Line 526"/>
            <p:cNvSpPr/>
            <p:nvPr>
              <p:custDataLst>
                <p:tags r:id="rId55"/>
              </p:custDataLst>
            </p:nvPr>
          </p:nvSpPr>
          <p:spPr>
            <a:xfrm>
              <a:off x="1296" y="1190"/>
              <a:ext cx="0" cy="192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" name="Line 527"/>
            <p:cNvSpPr/>
            <p:nvPr>
              <p:custDataLst>
                <p:tags r:id="rId56"/>
              </p:custDataLst>
            </p:nvPr>
          </p:nvSpPr>
          <p:spPr>
            <a:xfrm flipH="1">
              <a:off x="1872" y="1478"/>
              <a:ext cx="14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2" name="Line 528"/>
            <p:cNvSpPr/>
            <p:nvPr>
              <p:custDataLst>
                <p:tags r:id="rId57"/>
              </p:custDataLst>
            </p:nvPr>
          </p:nvSpPr>
          <p:spPr>
            <a:xfrm flipH="1">
              <a:off x="1872" y="1574"/>
              <a:ext cx="288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3" name="AutoShape 529"/>
            <p:cNvSpPr/>
            <p:nvPr>
              <p:custDataLst>
                <p:tags r:id="rId58"/>
              </p:custDataLst>
            </p:nvPr>
          </p:nvSpPr>
          <p:spPr>
            <a:xfrm>
              <a:off x="1872" y="2150"/>
              <a:ext cx="1296" cy="144"/>
            </a:xfrm>
            <a:prstGeom prst="leftRightArrow">
              <a:avLst>
                <a:gd name="adj1" fmla="val 72222"/>
                <a:gd name="adj2" fmla="val 76125"/>
              </a:avLst>
            </a:prstGeom>
            <a:solidFill>
              <a:srgbClr val="339933"/>
            </a:solidFill>
            <a:ln w="28575" cap="flat" cmpd="sng">
              <a:solidFill>
                <a:srgbClr val="FFCC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4" name="Line 530"/>
            <p:cNvSpPr/>
            <p:nvPr>
              <p:custDataLst>
                <p:tags r:id="rId59"/>
              </p:custDataLst>
            </p:nvPr>
          </p:nvSpPr>
          <p:spPr>
            <a:xfrm>
              <a:off x="2400" y="2294"/>
              <a:ext cx="0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" name="Rectangle 531"/>
            <p:cNvSpPr/>
            <p:nvPr>
              <p:custDataLst>
                <p:tags r:id="rId60"/>
              </p:custDataLst>
            </p:nvPr>
          </p:nvSpPr>
          <p:spPr>
            <a:xfrm>
              <a:off x="3259" y="2513"/>
              <a:ext cx="578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收发器</a:t>
              </a:r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</a:rPr>
                <a:t>8286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（两片）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532"/>
            <p:cNvSpPr/>
            <p:nvPr>
              <p:custDataLst>
                <p:tags r:id="rId61"/>
              </p:custDataLst>
            </p:nvPr>
          </p:nvSpPr>
          <p:spPr>
            <a:xfrm>
              <a:off x="3670" y="2679"/>
              <a:ext cx="1322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zh-CN" altLang="en-US" sz="1400" dirty="0">
                  <a:latin typeface="Times New Roman" panose="02020603050405020304" pitchFamily="18" charset="0"/>
                </a:rPr>
                <a:t>数据总线（</a:t>
              </a:r>
              <a:r>
                <a:rPr lang="en-US" altLang="zh-CN" sz="1400" dirty="0">
                  <a:latin typeface="Times New Roman" panose="02020603050405020304" pitchFamily="18" charset="0"/>
                </a:rPr>
                <a:t>16</a:t>
              </a:r>
              <a:r>
                <a:rPr lang="zh-CN" altLang="en-US" sz="1400" dirty="0">
                  <a:latin typeface="Times New Roman" panose="02020603050405020304" pitchFamily="18" charset="0"/>
                </a:rPr>
                <a:t>根）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7" name="AutoShape 533"/>
            <p:cNvSpPr/>
            <p:nvPr>
              <p:custDataLst>
                <p:tags r:id="rId62"/>
              </p:custDataLst>
            </p:nvPr>
          </p:nvSpPr>
          <p:spPr>
            <a:xfrm>
              <a:off x="3061" y="3203"/>
              <a:ext cx="1200" cy="576"/>
            </a:xfrm>
            <a:prstGeom prst="rightArrow">
              <a:avLst>
                <a:gd name="adj1" fmla="val 32287"/>
                <a:gd name="adj2" fmla="val 52411"/>
              </a:avLst>
            </a:prstGeom>
            <a:solidFill>
              <a:srgbClr val="339933"/>
            </a:solidFill>
            <a:ln w="9525" cap="flat" cmpd="sng">
              <a:solidFill>
                <a:srgbClr val="3333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/>
            <a:p>
              <a:pPr algn="ctr"/>
              <a:endParaRPr lang="zh-CN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534"/>
            <p:cNvSpPr/>
            <p:nvPr>
              <p:custDataLst>
                <p:tags r:id="rId63"/>
              </p:custDataLst>
            </p:nvPr>
          </p:nvSpPr>
          <p:spPr>
            <a:xfrm>
              <a:off x="3391" y="3449"/>
              <a:ext cx="517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控制总线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" name="Rectangle 535"/>
            <p:cNvSpPr/>
            <p:nvPr>
              <p:custDataLst>
                <p:tags r:id="rId64"/>
              </p:custDataLst>
            </p:nvPr>
          </p:nvSpPr>
          <p:spPr>
            <a:xfrm>
              <a:off x="390" y="855"/>
              <a:ext cx="471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READY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536"/>
            <p:cNvSpPr/>
            <p:nvPr>
              <p:custDataLst>
                <p:tags r:id="rId65"/>
              </p:custDataLst>
            </p:nvPr>
          </p:nvSpPr>
          <p:spPr>
            <a:xfrm>
              <a:off x="356" y="1001"/>
              <a:ext cx="443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RESET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537"/>
            <p:cNvSpPr/>
            <p:nvPr>
              <p:custDataLst>
                <p:tags r:id="rId66"/>
              </p:custDataLst>
            </p:nvPr>
          </p:nvSpPr>
          <p:spPr>
            <a:xfrm>
              <a:off x="1158" y="2423"/>
              <a:ext cx="370" cy="2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8086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538"/>
            <p:cNvSpPr/>
            <p:nvPr>
              <p:custDataLst>
                <p:tags r:id="rId67"/>
              </p:custDataLst>
            </p:nvPr>
          </p:nvSpPr>
          <p:spPr>
            <a:xfrm>
              <a:off x="989" y="2774"/>
              <a:ext cx="547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MN/MX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539"/>
            <p:cNvSpPr/>
            <p:nvPr>
              <p:custDataLst>
                <p:tags r:id="rId68"/>
              </p:custDataLst>
            </p:nvPr>
          </p:nvSpPr>
          <p:spPr>
            <a:xfrm>
              <a:off x="322" y="2798"/>
              <a:ext cx="494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+5V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Line 540"/>
            <p:cNvSpPr/>
            <p:nvPr>
              <p:custDataLst>
                <p:tags r:id="rId69"/>
              </p:custDataLst>
            </p:nvPr>
          </p:nvSpPr>
          <p:spPr>
            <a:xfrm>
              <a:off x="768" y="2870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5" name="Freeform 541"/>
            <p:cNvSpPr/>
            <p:nvPr>
              <p:custDataLst>
                <p:tags r:id="rId70"/>
              </p:custDataLst>
            </p:nvPr>
          </p:nvSpPr>
          <p:spPr>
            <a:xfrm rot="5340000">
              <a:off x="2641" y="2342"/>
              <a:ext cx="526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21600">
                  <a:moveTo>
                    <a:pt x="0" y="15540"/>
                  </a:moveTo>
                  <a:lnTo>
                    <a:pt x="12440" y="15540"/>
                  </a:lnTo>
                  <a:lnTo>
                    <a:pt x="12440" y="7199"/>
                  </a:lnTo>
                  <a:lnTo>
                    <a:pt x="9340" y="7199"/>
                  </a:lnTo>
                  <a:lnTo>
                    <a:pt x="15470" y="0"/>
                  </a:lnTo>
                  <a:lnTo>
                    <a:pt x="21600" y="7199"/>
                  </a:lnTo>
                  <a:lnTo>
                    <a:pt x="18499" y="7199"/>
                  </a:lnTo>
                  <a:lnTo>
                    <a:pt x="18499" y="21600"/>
                  </a:lnTo>
                  <a:lnTo>
                    <a:pt x="0" y="21600"/>
                  </a:lnTo>
                  <a:lnTo>
                    <a:pt x="0" y="15540"/>
                  </a:lnTo>
                  <a:close/>
                </a:path>
              </a:pathLst>
            </a:custGeom>
            <a:solidFill>
              <a:srgbClr val="339933">
                <a:alpha val="100000"/>
              </a:srgbClr>
            </a:solidFill>
            <a:ln w="28575" cap="flat" cmpd="sng">
              <a:solidFill>
                <a:srgbClr val="FFCC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542"/>
            <p:cNvSpPr/>
            <p:nvPr>
              <p:custDataLst>
                <p:tags r:id="rId71"/>
              </p:custDataLst>
            </p:nvPr>
          </p:nvSpPr>
          <p:spPr>
            <a:xfrm>
              <a:off x="4320" y="1094"/>
              <a:ext cx="19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" name="Line 543"/>
            <p:cNvSpPr/>
            <p:nvPr>
              <p:custDataLst>
                <p:tags r:id="rId72"/>
              </p:custDataLst>
            </p:nvPr>
          </p:nvSpPr>
          <p:spPr>
            <a:xfrm>
              <a:off x="1643" y="1766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" name="Line 544"/>
            <p:cNvSpPr/>
            <p:nvPr>
              <p:custDataLst>
                <p:tags r:id="rId73"/>
              </p:custDataLst>
            </p:nvPr>
          </p:nvSpPr>
          <p:spPr>
            <a:xfrm>
              <a:off x="1728" y="2966"/>
              <a:ext cx="4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9" name="Line 545"/>
            <p:cNvSpPr/>
            <p:nvPr>
              <p:custDataLst>
                <p:tags r:id="rId74"/>
              </p:custDataLst>
            </p:nvPr>
          </p:nvSpPr>
          <p:spPr>
            <a:xfrm>
              <a:off x="1728" y="2966"/>
              <a:ext cx="96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" name="Line 546"/>
            <p:cNvSpPr/>
            <p:nvPr>
              <p:custDataLst>
                <p:tags r:id="rId75"/>
              </p:custDataLst>
            </p:nvPr>
          </p:nvSpPr>
          <p:spPr>
            <a:xfrm>
              <a:off x="1680" y="3110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" name="Line 547"/>
            <p:cNvSpPr/>
            <p:nvPr>
              <p:custDataLst>
                <p:tags r:id="rId76"/>
              </p:custDataLst>
            </p:nvPr>
          </p:nvSpPr>
          <p:spPr>
            <a:xfrm>
              <a:off x="1632" y="3254"/>
              <a:ext cx="19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" name="Line 548"/>
            <p:cNvSpPr/>
            <p:nvPr>
              <p:custDataLst>
                <p:tags r:id="rId77"/>
              </p:custDataLst>
            </p:nvPr>
          </p:nvSpPr>
          <p:spPr>
            <a:xfrm>
              <a:off x="1631" y="3350"/>
              <a:ext cx="192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Line 549"/>
            <p:cNvSpPr/>
            <p:nvPr>
              <p:custDataLst>
                <p:tags r:id="rId78"/>
              </p:custDataLst>
            </p:nvPr>
          </p:nvSpPr>
          <p:spPr>
            <a:xfrm>
              <a:off x="1536" y="3830"/>
              <a:ext cx="288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4" name="Line 550"/>
            <p:cNvSpPr/>
            <p:nvPr>
              <p:custDataLst>
                <p:tags r:id="rId79"/>
              </p:custDataLst>
            </p:nvPr>
          </p:nvSpPr>
          <p:spPr>
            <a:xfrm>
              <a:off x="1296" y="2774"/>
              <a:ext cx="144" cy="0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" name="Rectangle 551"/>
            <p:cNvSpPr/>
            <p:nvPr>
              <p:custDataLst>
                <p:tags r:id="rId80"/>
              </p:custDataLst>
            </p:nvPr>
          </p:nvSpPr>
          <p:spPr>
            <a:xfrm>
              <a:off x="4868" y="1567"/>
              <a:ext cx="571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A0 ~ A19</a:t>
              </a:r>
              <a:endPara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552"/>
            <p:cNvSpPr/>
            <p:nvPr>
              <p:custDataLst>
                <p:tags r:id="rId81"/>
              </p:custDataLst>
            </p:nvPr>
          </p:nvSpPr>
          <p:spPr>
            <a:xfrm>
              <a:off x="4855" y="2672"/>
              <a:ext cx="571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D0 ~ D15</a:t>
              </a:r>
              <a:endPara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" name="Rectangle 553"/>
            <p:cNvSpPr/>
            <p:nvPr>
              <p:custDataLst>
                <p:tags r:id="rId82"/>
              </p:custDataLst>
            </p:nvPr>
          </p:nvSpPr>
          <p:spPr>
            <a:xfrm>
              <a:off x="4357" y="3389"/>
              <a:ext cx="58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CPU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产生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554"/>
            <p:cNvSpPr/>
            <p:nvPr>
              <p:custDataLst>
                <p:tags r:id="rId83"/>
              </p:custDataLst>
            </p:nvPr>
          </p:nvSpPr>
          <p:spPr>
            <a:xfrm>
              <a:off x="3827" y="1570"/>
              <a:ext cx="906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/>
                <a:t>地址总线</a:t>
              </a:r>
              <a:r>
                <a:rPr lang="en-US" altLang="zh-CN" sz="1600" dirty="0"/>
                <a:t>(20</a:t>
              </a:r>
              <a:r>
                <a:rPr lang="zh-CN" altLang="en-US" sz="1600" dirty="0"/>
                <a:t>根</a:t>
              </a:r>
              <a:r>
                <a:rPr lang="en-US" altLang="zh-CN" sz="1600" dirty="0"/>
                <a:t>)</a:t>
              </a:r>
              <a:endParaRPr lang="en-US" altLang="zh-CN" sz="1600" dirty="0"/>
            </a:p>
          </p:txBody>
        </p:sp>
      </p:grpSp>
      <p:sp>
        <p:nvSpPr>
          <p:cNvPr id="89" name="AutoShape 555"/>
          <p:cNvSpPr/>
          <p:nvPr>
            <p:custDataLst>
              <p:tags r:id="rId84"/>
            </p:custDataLst>
          </p:nvPr>
        </p:nvSpPr>
        <p:spPr>
          <a:xfrm>
            <a:off x="3952028" y="2837332"/>
            <a:ext cx="6661785" cy="1584469"/>
          </a:xfrm>
          <a:prstGeom prst="wedgeRoundRectCallout">
            <a:avLst>
              <a:gd name="adj1" fmla="val -44463"/>
              <a:gd name="adj2" fmla="val -118824"/>
              <a:gd name="adj3" fmla="val 16667"/>
            </a:avLst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path path="rect">
              <a:fillToRect t="100000" r="100000"/>
            </a:path>
            <a:tileRect/>
          </a:gra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功能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: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8284A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8086CPU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系统的时钟发生器芯片，它为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 CPU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系统提供所需要的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时钟信号、复位信号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(RESET)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和就绪信号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(READY)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89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80" name="Group 559"/>
          <p:cNvGrpSpPr/>
          <p:nvPr/>
        </p:nvGrpSpPr>
        <p:grpSpPr>
          <a:xfrm>
            <a:off x="1919613" y="1306204"/>
            <a:ext cx="4105275" cy="4244975"/>
            <a:chOff x="113" y="845"/>
            <a:chExt cx="2586" cy="2812"/>
          </a:xfrm>
        </p:grpSpPr>
        <p:pic>
          <p:nvPicPr>
            <p:cNvPr id="101408" name="Picture 560"/>
            <p:cNvPicPr preferRelativeResize="0"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13" y="845"/>
              <a:ext cx="2563" cy="28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1409" name="Rectangle 561"/>
            <p:cNvSpPr/>
            <p:nvPr>
              <p:custDataLst>
                <p:tags r:id="rId3"/>
              </p:custDataLst>
            </p:nvPr>
          </p:nvSpPr>
          <p:spPr>
            <a:xfrm>
              <a:off x="113" y="845"/>
              <a:ext cx="2586" cy="281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610" name="Group 56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168390" y="1556068"/>
          <a:ext cx="4572000" cy="3703320"/>
        </p:xfrm>
        <a:graphic>
          <a:graphicData uri="http://schemas.openxmlformats.org/drawingml/2006/table">
            <a:tbl>
              <a:tblPr/>
              <a:tblGrid>
                <a:gridCol w="2286000"/>
                <a:gridCol w="2286000"/>
              </a:tblGrid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标志寄存器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清零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IP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FFFFH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ES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指令队列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空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其它寄存器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5621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1981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4384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895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352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10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0000H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5049691"/>
            <a:ext cx="792088" cy="362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558" y="1196752"/>
            <a:ext cx="11943170" cy="4933950"/>
          </a:xfrm>
        </p:spPr>
        <p:txBody>
          <a:bodyPr/>
          <a:lstStyle/>
          <a:p>
            <a:pPr lvl="1" ea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endParaRPr kumimoji="1" lang="en-US" altLang="zh-CN" sz="2000" kern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1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9"/>
          <p:cNvSpPr/>
          <p:nvPr>
            <p:custDataLst>
              <p:tags r:id="rId1"/>
            </p:custDataLst>
          </p:nvPr>
        </p:nvSpPr>
        <p:spPr>
          <a:xfrm>
            <a:off x="646900" y="2403435"/>
            <a:ext cx="11209740" cy="954107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457200" indent="-457200" algn="l" eaLnBrk="1" hangingPunct="1">
              <a:spcBef>
                <a:spcPct val="20000"/>
              </a:spcBef>
              <a:buClr>
                <a:srgbClr val="333399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的低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位地址与数据复用，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AD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—AD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，高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位地址为专用引脚，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—A</a:t>
            </a:r>
            <a:r>
              <a:rPr lang="en-US" altLang="zh-CN" sz="2800" baseline="-25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/>
          <p:nvPr>
            <p:custDataLst>
              <p:tags r:id="rId2"/>
            </p:custDataLst>
          </p:nvPr>
        </p:nvSpPr>
        <p:spPr>
          <a:xfrm>
            <a:off x="623393" y="1475526"/>
            <a:ext cx="11023794" cy="954107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457200" indent="-457200" algn="l" eaLnBrk="1" hangingPunct="1">
              <a:spcBef>
                <a:spcPct val="20000"/>
              </a:spcBef>
              <a:buClr>
                <a:srgbClr val="333399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的外部数据总线只有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内部总线也是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，称之为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准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16"/>
          <p:cNvGrpSpPr/>
          <p:nvPr/>
        </p:nvGrpSpPr>
        <p:grpSpPr>
          <a:xfrm>
            <a:off x="646067" y="3642591"/>
            <a:ext cx="11119344" cy="868363"/>
            <a:chOff x="218" y="2270"/>
            <a:chExt cx="5353" cy="547"/>
          </a:xfrm>
        </p:grpSpPr>
        <p:sp>
          <p:nvSpPr>
            <p:cNvPr id="7" name="Rectangle 8"/>
            <p:cNvSpPr/>
            <p:nvPr>
              <p:custDataLst>
                <p:tags r:id="rId3"/>
              </p:custDataLst>
            </p:nvPr>
          </p:nvSpPr>
          <p:spPr>
            <a:xfrm>
              <a:off x="218" y="2270"/>
              <a:ext cx="5353" cy="547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marL="457200" indent="-457200" algn="l"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3399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8088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的该引脚定义为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IO/M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，电平属性与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8086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M/IO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相反，为与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8085CPU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兼容；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Line 12"/>
            <p:cNvSpPr/>
            <p:nvPr>
              <p:custDataLst>
                <p:tags r:id="rId4"/>
              </p:custDataLst>
            </p:nvPr>
          </p:nvSpPr>
          <p:spPr>
            <a:xfrm>
              <a:off x="2218" y="2283"/>
              <a:ext cx="227" cy="0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Line 13"/>
            <p:cNvSpPr/>
            <p:nvPr>
              <p:custDataLst>
                <p:tags r:id="rId5"/>
              </p:custDataLst>
            </p:nvPr>
          </p:nvSpPr>
          <p:spPr>
            <a:xfrm>
              <a:off x="4096" y="2280"/>
              <a:ext cx="272" cy="0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7"/>
          <p:cNvGrpSpPr/>
          <p:nvPr/>
        </p:nvGrpSpPr>
        <p:grpSpPr>
          <a:xfrm>
            <a:off x="646067" y="4664045"/>
            <a:ext cx="6212958" cy="523874"/>
            <a:chOff x="142" y="2960"/>
            <a:chExt cx="2991" cy="330"/>
          </a:xfrm>
        </p:grpSpPr>
        <p:sp>
          <p:nvSpPr>
            <p:cNvPr id="11" name="Rectangle 7"/>
            <p:cNvSpPr/>
            <p:nvPr>
              <p:custDataLst>
                <p:tags r:id="rId6"/>
              </p:custDataLst>
            </p:nvPr>
          </p:nvSpPr>
          <p:spPr>
            <a:xfrm>
              <a:off x="142" y="2960"/>
              <a:ext cx="2991" cy="33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>
              <a:spAutoFit/>
            </a:bodyPr>
            <a:lstStyle/>
            <a:p>
              <a:pPr marL="457200" indent="-457200" algn="l" eaLnBrk="1" hangingPunct="1">
                <a:spcBef>
                  <a:spcPct val="20000"/>
                </a:spcBef>
                <a:buClr>
                  <a:srgbClr val="333399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8088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只有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位数线，不需要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BHE</a:t>
              </a:r>
              <a:r>
                <a:rPr lang="zh-CN" altLang="en-US" sz="2800" dirty="0" smtClean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信号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14"/>
            <p:cNvSpPr/>
            <p:nvPr>
              <p:custDataLst>
                <p:tags r:id="rId7"/>
              </p:custDataLst>
            </p:nvPr>
          </p:nvSpPr>
          <p:spPr>
            <a:xfrm>
              <a:off x="2313" y="2978"/>
              <a:ext cx="408" cy="0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标题 1"/>
          <p:cNvSpPr txBox="1"/>
          <p:nvPr/>
        </p:nvSpPr>
        <p:spPr>
          <a:xfrm>
            <a:off x="623392" y="20085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8086/8088CPU</a:t>
            </a:r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外部引脚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700808"/>
            <a:ext cx="9066212" cy="35911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 8086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2-4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系统配置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</a:t>
            </a:r>
            <a:endParaRPr lang="zh-CN" altLang="en-US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8086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211946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8086 </a:t>
            </a: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834" name="Text Box 2"/>
          <p:cNvSpPr txBox="1"/>
          <p:nvPr>
            <p:custDataLst>
              <p:tags r:id="rId1"/>
            </p:custDataLst>
          </p:nvPr>
        </p:nvSpPr>
        <p:spPr>
          <a:xfrm>
            <a:off x="702990" y="1124744"/>
            <a:ext cx="8763000" cy="70788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</a:rPr>
              <a:t>8086</a:t>
            </a:r>
            <a:r>
              <a:rPr lang="zh-CN" altLang="zh-CN" sz="4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</a:rPr>
              <a:t>存储器分体结构：</a:t>
            </a:r>
            <a:endParaRPr lang="zh-CN" altLang="zh-CN" sz="4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20835" name="Rectangle 3"/>
          <p:cNvSpPr/>
          <p:nvPr>
            <p:custDataLst>
              <p:tags r:id="rId2"/>
            </p:custDataLst>
          </p:nvPr>
        </p:nvSpPr>
        <p:spPr>
          <a:xfrm>
            <a:off x="1068509" y="3467606"/>
            <a:ext cx="8424862" cy="249299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MB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空间分为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两个512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KB</a:t>
            </a:r>
            <a:r>
              <a:rPr lang="zh-CN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的存储体：</a:t>
            </a:r>
            <a:endParaRPr lang="zh-CN" altLang="zh-CN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偶</a:t>
            </a:r>
            <a:r>
              <a:rPr lang="zh-CN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地址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存储体：连接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D7~D0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A0=0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选通；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奇</a:t>
            </a:r>
            <a:r>
              <a:rPr lang="zh-CN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地址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存储体：连接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D15~D8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BHE=0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时选通。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可以传送一个字节，也可以传送二个字节。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836" name="Rectangle 4"/>
          <p:cNvSpPr/>
          <p:nvPr>
            <p:custDataLst>
              <p:tags r:id="rId3"/>
            </p:custDataLst>
          </p:nvPr>
        </p:nvSpPr>
        <p:spPr>
          <a:xfrm>
            <a:off x="702990" y="2031487"/>
            <a:ext cx="11153650" cy="123726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常用的存储器芯片是字节结构，只有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位数据线，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位数据线。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    如何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位的存储器芯片构成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位的存储器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？？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60648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kumimoji="1" lang="zh-CN" altLang="en-US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  <a:sym typeface="+mn-ea"/>
              </a:rPr>
              <a:t>总线接口部件</a:t>
            </a:r>
            <a:r>
              <a:rPr kumimoji="1" lang="en-US" altLang="zh-CN" sz="4000" b="1" kern="12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  <a:sym typeface="+mn-ea"/>
              </a:rPr>
              <a:t>BIU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8" name="Rectangle 6"/>
          <p:cNvSpPr/>
          <p:nvPr>
            <p:custDataLst>
              <p:tags r:id="rId1"/>
            </p:custDataLst>
          </p:nvPr>
        </p:nvSpPr>
        <p:spPr>
          <a:xfrm>
            <a:off x="623392" y="1340485"/>
            <a:ext cx="11089231" cy="233294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功能：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存储器或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IO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接口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与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CPU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的信息传送，地址形成、取指令、指令排队、读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写操作、总线控制。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16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位双向数据总线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和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20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位地址总线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，以及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读写与总线控制信号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。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主要包括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5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个部分：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9" name="Rectangle 10"/>
          <p:cNvSpPr/>
          <p:nvPr>
            <p:custDataLst>
              <p:tags r:id="rId2"/>
            </p:custDataLst>
          </p:nvPr>
        </p:nvSpPr>
        <p:spPr>
          <a:xfrm>
            <a:off x="767408" y="3673431"/>
            <a:ext cx="8496300" cy="258532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）四个段寄存器：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en-US" altLang="zh-CN" sz="2800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CS.DS.ES.SS</a:t>
            </a:r>
            <a:r>
              <a:rPr lang="en-US" altLang="zh-CN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endParaRPr lang="en-US" altLang="zh-CN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CS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位的代码段寄存器，代码段首地址高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位；</a:t>
            </a:r>
            <a:endParaRPr lang="zh-CN" altLang="en-US" sz="2000" b="1" dirty="0">
              <a:solidFill>
                <a:srgbClr val="7030A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DS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位的数据段寄存器，数据段首地址高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位；</a:t>
            </a:r>
            <a:endParaRPr lang="zh-CN" altLang="en-US" sz="2000" b="1" dirty="0">
              <a:solidFill>
                <a:srgbClr val="7030A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ES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位的扩展段寄存器，扩展段首地址高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位；</a:t>
            </a:r>
            <a:endParaRPr lang="zh-CN" altLang="en-US" sz="2000" b="1" dirty="0">
              <a:solidFill>
                <a:srgbClr val="7030A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     SS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位的堆栈段寄存器，堆栈段首地址高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位。</a:t>
            </a:r>
            <a:endParaRPr lang="zh-CN" altLang="en-US" sz="2000" b="1" dirty="0">
              <a:solidFill>
                <a:srgbClr val="7030A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 txBox="1"/>
          <p:nvPr/>
        </p:nvSpPr>
        <p:spPr bwMode="auto">
          <a:xfrm>
            <a:off x="551384" y="221693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8086 </a:t>
            </a:r>
            <a:r>
              <a:rPr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464" y="1412776"/>
            <a:ext cx="9793088" cy="5138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400" y="1196715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存储器分体结构注意要点：</a:t>
            </a:r>
            <a:endParaRPr lang="en-US" altLang="zh-CN" sz="4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401" y="2204864"/>
            <a:ext cx="1101722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BHE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控制连接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高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位的存储体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奇存储体的片选信号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A0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控制连接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低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位的存储体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偶存储体的片选信号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的地址线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A1~A19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连接两个存储体的地址信号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A0~A18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479376" y="18864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8086 </a:t>
            </a:r>
            <a:r>
              <a:rPr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5400" y="2312876"/>
            <a:ext cx="1094521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一个字数据包含地址相邻的两个字节，一个字节放在奇存储体中，另一个字节放在偶存储体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中；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har char="•"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字数据的地址定义为其低字节所在单元的地址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，可以是偶地址字数据（对准存放），也可以是奇地址字数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据；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har char="•"/>
            </a:pP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8088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只有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位数据总线，不存在分体</a:t>
            </a:r>
            <a:r>
              <a:rPr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结构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541863" y="1268760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4000" ker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存储器分体结构注意要点：</a:t>
            </a:r>
            <a:endParaRPr lang="en-US" altLang="zh-CN" sz="4000" kern="0" dirty="0"/>
          </a:p>
        </p:txBody>
      </p:sp>
      <p:sp>
        <p:nvSpPr>
          <p:cNvPr id="5" name="标题 1"/>
          <p:cNvSpPr txBox="1"/>
          <p:nvPr/>
        </p:nvSpPr>
        <p:spPr bwMode="auto">
          <a:xfrm>
            <a:off x="551384" y="224644"/>
            <a:ext cx="906621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8086 </a:t>
            </a:r>
            <a:r>
              <a:rPr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1384" y="306546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1666" name="Group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96783" y="1700530"/>
          <a:ext cx="8229600" cy="497420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5180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操作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BHE        A0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总线使用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7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从偶地址开始读写一个字节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1              0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AD7~AD0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7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从奇地址开始读写一个字节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0              1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AD15~AD8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9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从偶地址开始读写一个字，一次总线操作就完成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0              0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AD15~AD0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9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从奇地址开始读写一个字，分两次进行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0              1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1              0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AD15~AD8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AD7~AD0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4956" name="Line 32"/>
          <p:cNvSpPr/>
          <p:nvPr>
            <p:custDataLst>
              <p:tags r:id="rId2"/>
            </p:custDataLst>
          </p:nvPr>
        </p:nvSpPr>
        <p:spPr>
          <a:xfrm>
            <a:off x="5374966" y="1771968"/>
            <a:ext cx="719137" cy="0"/>
          </a:xfrm>
          <a:prstGeom prst="line">
            <a:avLst/>
          </a:prstGeom>
          <a:ln w="254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4957" name="Text Box 33"/>
          <p:cNvSpPr txBox="1"/>
          <p:nvPr>
            <p:custDataLst>
              <p:tags r:id="rId3"/>
            </p:custDataLst>
          </p:nvPr>
        </p:nvSpPr>
        <p:spPr>
          <a:xfrm>
            <a:off x="4223801" y="1142841"/>
            <a:ext cx="3382963" cy="52322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8086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总线操作列表</a:t>
            </a:r>
            <a:endParaRPr lang="zh-CN" altLang="en-US" sz="28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700808"/>
            <a:ext cx="9066212" cy="35911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2-4  8086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系统配置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</a:t>
            </a:r>
            <a:endParaRPr lang="zh-CN" altLang="en-US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8086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1"/>
          <p:cNvGrpSpPr/>
          <p:nvPr/>
        </p:nvGrpSpPr>
        <p:grpSpPr>
          <a:xfrm>
            <a:off x="1385677" y="2823988"/>
            <a:ext cx="4864101" cy="614363"/>
            <a:chOff x="495" y="2115"/>
            <a:chExt cx="3064" cy="387"/>
          </a:xfrm>
        </p:grpSpPr>
        <p:graphicFrame>
          <p:nvGraphicFramePr>
            <p:cNvPr id="16" name="Object 6"/>
            <p:cNvGraphicFramePr>
              <a:graphicFrameLocks noChangeAspect="1"/>
            </p:cNvGraphicFramePr>
            <p:nvPr>
              <p:custDataLst>
                <p:tags r:id="rId1"/>
              </p:custDataLst>
            </p:nvPr>
          </p:nvGraphicFramePr>
          <p:xfrm>
            <a:off x="793" y="2115"/>
            <a:ext cx="78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" r:id="rId2" imgW="14325600" imgH="5181600" progId="">
                    <p:embed/>
                  </p:oleObj>
                </mc:Choice>
                <mc:Fallback>
                  <p:oleObj name="" r:id="rId2" imgW="14325600" imgH="5181600" progId="">
                    <p:embed/>
                    <p:pic>
                      <p:nvPicPr>
                        <p:cNvPr id="0" name="图片 409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93" y="2115"/>
                          <a:ext cx="783" cy="2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0"/>
            <p:cNvSpPr/>
            <p:nvPr>
              <p:custDataLst>
                <p:tags r:id="rId4"/>
              </p:custDataLst>
            </p:nvPr>
          </p:nvSpPr>
          <p:spPr>
            <a:xfrm>
              <a:off x="495" y="2115"/>
              <a:ext cx="3064" cy="38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no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、        </a:t>
              </a:r>
              <a:endPara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3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400" y="1356505"/>
            <a:ext cx="8229600" cy="676275"/>
          </a:xfrm>
          <a:noFill/>
          <a:ln>
            <a:noFill/>
          </a:ln>
        </p:spPr>
        <p:txBody>
          <a:bodyPr>
            <a:normAutofit/>
          </a:bodyPr>
          <a:lstStyle/>
          <a:p>
            <a:pPr eaLnBrk="1" hangingPunct="1"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一、最小模式系统</a:t>
            </a:r>
            <a:endParaRPr lang="zh-CN" altLang="en-US" sz="2800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" name="Rectangle 2"/>
          <p:cNvSpPr>
            <a:spLocks noGrp="1"/>
          </p:cNvSpPr>
          <p:nvPr>
            <p:ph type="title" idx="4294967295"/>
            <p:custDataLst>
              <p:tags r:id="rId6"/>
            </p:custDataLst>
          </p:nvPr>
        </p:nvSpPr>
        <p:spPr>
          <a:xfrm>
            <a:off x="-960784" y="226168"/>
            <a:ext cx="8229600" cy="850900"/>
          </a:xfrm>
          <a:noFill/>
          <a:ln>
            <a:noFill/>
          </a:ln>
        </p:spPr>
        <p:txBody>
          <a:bodyPr/>
          <a:lstStyle/>
          <a:p>
            <a:pPr algn="ctr" eaLnBrk="1" hangingPunct="1"/>
            <a:r>
              <a:rPr lang="en-US" altLang="zh-CN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2-4  8086 </a:t>
            </a:r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系统配置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5"/>
          <p:cNvSpPr txBox="1"/>
          <p:nvPr>
            <p:custDataLst>
              <p:tags r:id="rId7"/>
            </p:custDataLst>
          </p:nvPr>
        </p:nvSpPr>
        <p:spPr>
          <a:xfrm>
            <a:off x="1106680" y="2039702"/>
            <a:ext cx="8001000" cy="4616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8086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在最小模式下的典型配置：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7"/>
          <p:cNvSpPr/>
          <p:nvPr>
            <p:custDataLst>
              <p:tags r:id="rId8"/>
            </p:custDataLst>
          </p:nvPr>
        </p:nvSpPr>
        <p:spPr>
          <a:xfrm>
            <a:off x="1385677" y="4911551"/>
            <a:ext cx="10038915" cy="46166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、二片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8286/8287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作总线驱动器，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8286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是同相输出，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8287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是反相输出；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8"/>
          <p:cNvSpPr/>
          <p:nvPr>
            <p:custDataLst>
              <p:tags r:id="rId9"/>
            </p:custDataLst>
          </p:nvPr>
        </p:nvSpPr>
        <p:spPr>
          <a:xfrm>
            <a:off x="1385679" y="4263851"/>
            <a:ext cx="5262979" cy="461665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、三片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8282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74LS373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作地址锁存器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9"/>
          <p:cNvSpPr/>
          <p:nvPr>
            <p:custDataLst>
              <p:tags r:id="rId10"/>
            </p:custDataLst>
          </p:nvPr>
        </p:nvSpPr>
        <p:spPr>
          <a:xfrm>
            <a:off x="1385678" y="3543126"/>
            <a:ext cx="4185761" cy="461665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、一片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8284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作为时钟发生器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33186" y="2823988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接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+5v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700808"/>
            <a:ext cx="9066212" cy="35911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的引脚及其功能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  8086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存储器组织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2-4  8086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系统配置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 CPU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</a:t>
            </a:r>
            <a:endParaRPr lang="zh-CN" altLang="en-US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8086</a:t>
            </a:r>
            <a:r>
              <a:rPr lang="zh-CN" altLang="en-US" b="1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endParaRPr lang="zh-CN" altLang="en-US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340768"/>
            <a:ext cx="9127490" cy="493395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主要操作</a:t>
            </a:r>
            <a:endParaRPr lang="zh-CN" altLang="en-US" sz="4000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marL="720090"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①系统复位与启动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marL="720090"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②暂停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marL="720090"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③总线读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写操作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marL="720090"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④总线保持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marL="720090"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pitchFamily="34" charset="-122"/>
                <a:sym typeface="+mn-ea"/>
              </a:rPr>
              <a:t>⑤中断操作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pitchFamily="34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endParaRPr kumimoji="1" lang="en-US" altLang="zh-CN" sz="2000" kern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>
              <a:spcBef>
                <a:spcPct val="50000"/>
              </a:spcBef>
            </a:pPr>
            <a:endParaRPr lang="zh-CN" altLang="en-US" sz="1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188640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2-5  8086</a:t>
            </a: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的操作和时序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340768"/>
            <a:ext cx="9127490" cy="4933950"/>
          </a:xfrm>
        </p:spPr>
        <p:txBody>
          <a:bodyPr>
            <a:normAutofit/>
          </a:bodyPr>
          <a:lstStyle/>
          <a:p>
            <a:pPr eaLnBrk="1" hangingPunct="1">
              <a:spcAft>
                <a:spcPts val="1800"/>
              </a:spcAft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通过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RETSET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引腿上的触发信号来执行。</a:t>
            </a:r>
            <a:endParaRPr lang="zh-CN" altLang="en-US" sz="2800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720090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标志寄存器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: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清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零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指令指针（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IP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: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0000H</a:t>
            </a:r>
            <a:endParaRPr lang="en-US" altLang="zh-CN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eaLnBrk="1" hangingPunct="1"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CS :                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     FFFFH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DS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ES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SS :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0000H</a:t>
            </a:r>
            <a:endParaRPr lang="en-US" altLang="zh-CN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指令队列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: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空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720090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其它寄存器 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:   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0000H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457200" lvl="1" indent="0" ea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endParaRPr kumimoji="1" lang="en-US" altLang="zh-CN" kern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3392" y="236935"/>
            <a:ext cx="9066212" cy="792162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一、系统复位与启动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88505" y="659765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772816"/>
            <a:ext cx="11089231" cy="493395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sym typeface="+mn-ea"/>
              </a:rPr>
              <a:t>复位后，第一条指令的地址：</a:t>
            </a:r>
            <a:r>
              <a:rPr lang="en-US" altLang="zh-CN" sz="2800" dirty="0">
                <a:solidFill>
                  <a:srgbClr val="C00000"/>
                </a:solidFill>
                <a:sym typeface="+mn-ea"/>
              </a:rPr>
              <a:t>CS</a:t>
            </a:r>
            <a:r>
              <a:rPr lang="zh-CN" altLang="en-US" sz="2800" dirty="0">
                <a:solidFill>
                  <a:srgbClr val="C00000"/>
                </a:solidFill>
                <a:sym typeface="+mn-ea"/>
              </a:rPr>
              <a:t>左移四位为</a:t>
            </a:r>
            <a:r>
              <a:rPr lang="en-US" altLang="zh-CN" sz="2800" dirty="0">
                <a:solidFill>
                  <a:srgbClr val="C00000"/>
                </a:solidFill>
                <a:sym typeface="+mn-ea"/>
              </a:rPr>
              <a:t>FFFF0H</a:t>
            </a:r>
            <a:r>
              <a:rPr lang="zh-CN" altLang="en-US" sz="2800" dirty="0">
                <a:solidFill>
                  <a:srgbClr val="C00000"/>
                </a:solidFill>
                <a:sym typeface="+mn-ea"/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eaLnBrk="1" hangingPunct="1">
              <a:spcBef>
                <a:spcPts val="2400"/>
              </a:spcBef>
              <a:buNone/>
            </a:pPr>
            <a:r>
              <a:rPr lang="en-US" altLang="zh-CN" sz="2800" dirty="0">
                <a:sym typeface="+mn-ea"/>
              </a:rPr>
              <a:t>   </a:t>
            </a:r>
            <a:r>
              <a:rPr lang="en-US" altLang="zh-CN" sz="2800" dirty="0" smtClean="0">
                <a:sym typeface="+mn-ea"/>
              </a:rPr>
              <a:t>       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物理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地址为  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FFFF0+0000H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IP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中）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=FFFF0H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zh-CN" altLang="en-US" sz="2800" dirty="0">
                <a:sym typeface="+mn-ea"/>
              </a:rPr>
              <a:t>一般在</a:t>
            </a:r>
            <a:r>
              <a:rPr lang="en-US" altLang="zh-CN" sz="2800" dirty="0">
                <a:sym typeface="+mn-ea"/>
              </a:rPr>
              <a:t>FFFFF0</a:t>
            </a:r>
            <a:r>
              <a:rPr lang="zh-CN" altLang="en-US" sz="2800" dirty="0">
                <a:sym typeface="+mn-ea"/>
              </a:rPr>
              <a:t>中，存放一条</a:t>
            </a:r>
            <a:r>
              <a:rPr lang="zh-CN" altLang="en-US" sz="2800" dirty="0">
                <a:solidFill>
                  <a:srgbClr val="C00000"/>
                </a:solidFill>
                <a:sym typeface="+mn-ea"/>
              </a:rPr>
              <a:t>段交叉直接</a:t>
            </a:r>
            <a:r>
              <a:rPr lang="en-US" altLang="zh-CN" sz="2800" dirty="0">
                <a:solidFill>
                  <a:srgbClr val="C00000"/>
                </a:solidFill>
                <a:sym typeface="+mn-ea"/>
              </a:rPr>
              <a:t>JMP</a:t>
            </a:r>
            <a:r>
              <a:rPr lang="zh-CN" altLang="en-US" sz="2800" dirty="0">
                <a:solidFill>
                  <a:srgbClr val="C00000"/>
                </a:solidFill>
                <a:sym typeface="+mn-ea"/>
              </a:rPr>
              <a:t>指令</a:t>
            </a:r>
            <a:r>
              <a:rPr lang="zh-CN" altLang="en-US" sz="2800" dirty="0">
                <a:sym typeface="+mn-ea"/>
              </a:rPr>
              <a:t>，转移到系统程序实际开始处。</a:t>
            </a:r>
            <a:endParaRPr lang="zh-CN" altLang="en-US" sz="2800" dirty="0"/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–"/>
              <a:defRPr/>
            </a:pPr>
            <a:endParaRPr kumimoji="1" lang="en-US" altLang="zh-CN" kern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SzPct val="90000"/>
              <a:buNone/>
              <a:defRPr/>
            </a:pP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88505" y="659765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3392" y="236935"/>
            <a:ext cx="9066212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一、系统复位与启动</a:t>
            </a:r>
            <a:endParaRPr lang="en-US" altLang="zh-CN" sz="40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UNIT_TABLE_BEAUTIFY" val="smartTable{a4ea5425-8294-44fc-a35b-3c62d20a1417}"/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UNIT_TABLE_BEAUTIFY" val="smartTable{61d828ef-bc1e-4032-a7eb-943781a8e90d}"/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UNIT_TABLE_BEAUTIFY" val="smartTable{845a6f09-a2a3-4d8c-800a-91129dcb0626}"/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UNIT_TABLE_BEAUTIFY" val="smartTable{4d8f5105-afc7-485d-9d06-989f34a98398}"/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UNIT_TABLE_BEAUTIFY" val="smartTable{ad29dd53-eb14-40db-b541-6ce2154a6ab3}"/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TABLE_BEAUTIFY" val="smartTable{610d1f95-f8bd-4274-b5b7-96f2520b3cc4}"/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PP_MARK_KEY" val="16fd5a85-dd53-4756-8c68-7b13f95484d1"/>
  <p:tag name="COMMONDATA" val="eyJoZGlkIjoiOTQxYmYwYWIyNTlkNjhkMDVjNDhjZDU0NDI1YWJiOWMifQ=="/>
  <p:tag name="commondata" val="eyJoZGlkIjoiMzQ1Mzc5ZWNhMjM0OTM0ZjA5OGM2YTU5YTZhYjgwNjcifQ==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16924</Words>
  <Application>WPS 演示</Application>
  <PresentationFormat>自定义</PresentationFormat>
  <Paragraphs>1816</Paragraphs>
  <Slides>134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黑体</vt:lpstr>
      <vt:lpstr>Times New Roman</vt:lpstr>
      <vt:lpstr>微软雅黑</vt:lpstr>
      <vt:lpstr>Arrows1</vt:lpstr>
      <vt:lpstr>ksdb</vt:lpstr>
      <vt:lpstr>等线</vt:lpstr>
      <vt:lpstr>Arial Unicode MS</vt:lpstr>
      <vt:lpstr>等线 Light</vt:lpstr>
      <vt:lpstr>Monotype Sorts</vt:lpstr>
      <vt:lpstr>Wingdings</vt:lpstr>
      <vt:lpstr>Wingdings 2</vt:lpstr>
      <vt:lpstr>楷体_GB2312</vt:lpstr>
      <vt:lpstr>新宋体</vt:lpstr>
      <vt:lpstr>Tahoma</vt:lpstr>
      <vt:lpstr>Calibri</vt:lpstr>
      <vt:lpstr>自定义设计方案</vt:lpstr>
      <vt:lpstr>PBrush</vt:lpstr>
      <vt:lpstr>第 2 章   8086微处理器</vt:lpstr>
      <vt:lpstr>第 2 章 8086微处理器</vt:lpstr>
      <vt:lpstr>学 习 目 的</vt:lpstr>
      <vt:lpstr>重点</vt:lpstr>
      <vt:lpstr>2-1 8086 CPU结构</vt:lpstr>
      <vt:lpstr>8086的内部结构</vt:lpstr>
      <vt:lpstr>2-1   8086 CPU结构</vt:lpstr>
      <vt:lpstr>PowerPoint 演示文稿</vt:lpstr>
      <vt:lpstr>总线接口部件BIU</vt:lpstr>
      <vt:lpstr>PowerPoint 演示文稿</vt:lpstr>
      <vt:lpstr>8086的内部结构</vt:lpstr>
      <vt:lpstr>PowerPoint 演示文稿</vt:lpstr>
      <vt:lpstr>PowerPoint 演示文稿</vt:lpstr>
      <vt:lpstr>PowerPoint 演示文稿</vt:lpstr>
      <vt:lpstr>例 题</vt:lpstr>
      <vt:lpstr>PowerPoint 演示文稿</vt:lpstr>
      <vt:lpstr>逻辑地址的来源</vt:lpstr>
      <vt:lpstr>指令队列操作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执行部件EU（Execution Unit）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2 章 8086微处理器</vt:lpstr>
      <vt:lpstr>2-2  8086的引脚及其功能</vt:lpstr>
      <vt:lpstr>2-2  8086的引脚及其功能</vt:lpstr>
      <vt:lpstr>8086CPU外部引脚</vt:lpstr>
      <vt:lpstr>基本概念</vt:lpstr>
      <vt:lpstr>逻辑门</vt:lpstr>
      <vt:lpstr>三态门</vt:lpstr>
      <vt:lpstr>8086/8088CPU外部引脚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2 章 8086微处理器</vt:lpstr>
      <vt:lpstr>2-3 8086 存储器组织</vt:lpstr>
      <vt:lpstr>PowerPoint 演示文稿</vt:lpstr>
      <vt:lpstr>存储器分体结构注意要点：</vt:lpstr>
      <vt:lpstr>PowerPoint 演示文稿</vt:lpstr>
      <vt:lpstr>基本概念</vt:lpstr>
      <vt:lpstr>第 2 章 8086微处理器</vt:lpstr>
      <vt:lpstr>2-4  8086 系统配置</vt:lpstr>
      <vt:lpstr>第 2 章 8086微处理器</vt:lpstr>
      <vt:lpstr>2-5  8086的操作和时序</vt:lpstr>
      <vt:lpstr>一、系统复位与启动</vt:lpstr>
      <vt:lpstr>PowerPoint 演示文稿</vt:lpstr>
      <vt:lpstr>第 2 章 8086微处理器</vt:lpstr>
      <vt:lpstr>PowerPoint 演示文稿</vt:lpstr>
      <vt:lpstr>最小模式下的总线操作</vt:lpstr>
      <vt:lpstr>二、最小模式下的总线操作</vt:lpstr>
      <vt:lpstr>二、最小模式下的总线操作</vt:lpstr>
      <vt:lpstr>二、最小模式下的总线操作</vt:lpstr>
      <vt:lpstr>基本概念</vt:lpstr>
      <vt:lpstr>基本概念</vt:lpstr>
      <vt:lpstr>基本概念</vt:lpstr>
      <vt:lpstr>基本概念</vt:lpstr>
      <vt:lpstr>一、8086读总线周期</vt:lpstr>
      <vt:lpstr>PowerPoint 演示文稿</vt:lpstr>
      <vt:lpstr>二、8086具有等待状态的读总线周期</vt:lpstr>
      <vt:lpstr>三、8086写总线周期</vt:lpstr>
      <vt:lpstr>四、8086具有等待状态的写总线周期</vt:lpstr>
      <vt:lpstr>四、最小模式下的总线保持</vt:lpstr>
      <vt:lpstr>第二章  小结</vt:lpstr>
      <vt:lpstr>PowerPoint 演示文稿</vt:lpstr>
      <vt:lpstr>（二）执行单元EU</vt:lpstr>
      <vt:lpstr>PowerPoint 演示文稿</vt:lpstr>
      <vt:lpstr>第二章 习 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920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920</dc:creator>
  <cp:lastModifiedBy>zhmmx</cp:lastModifiedBy>
  <cp:revision>137</cp:revision>
  <dcterms:created xsi:type="dcterms:W3CDTF">2016-10-01T05:27:00Z</dcterms:created>
  <dcterms:modified xsi:type="dcterms:W3CDTF">2024-02-28T23:48:37Z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TC060874522052</vt:lpwstr>
  </property>
  <property fmtid="{D5CDD505-2E9C-101B-9397-08002B2CF9AE}" pid="3" name="ICV">
    <vt:lpwstr>37CA59ADA50740BA9CF4282B0E64AB3F</vt:lpwstr>
  </property>
  <property fmtid="{D5CDD505-2E9C-101B-9397-08002B2CF9AE}" pid="4" name="KSOProductBuildVer">
    <vt:lpwstr>2052-12.1.0.16250</vt:lpwstr>
  </property>
</Properties>
</file>